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harts/chart6.xml" ContentType="application/vnd.openxmlformats-officedocument.drawingml.chart+xml"/>
  <Default Extension="gif" ContentType="image/gif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0"/>
  </p:notesMasterIdLst>
  <p:sldIdLst>
    <p:sldId id="256" r:id="rId2"/>
    <p:sldId id="283" r:id="rId3"/>
    <p:sldId id="318" r:id="rId4"/>
    <p:sldId id="289" r:id="rId5"/>
    <p:sldId id="308" r:id="rId6"/>
    <p:sldId id="309" r:id="rId7"/>
    <p:sldId id="260" r:id="rId8"/>
    <p:sldId id="310" r:id="rId9"/>
    <p:sldId id="261" r:id="rId10"/>
    <p:sldId id="314" r:id="rId11"/>
    <p:sldId id="330" r:id="rId12"/>
    <p:sldId id="329" r:id="rId13"/>
    <p:sldId id="291" r:id="rId14"/>
    <p:sldId id="307" r:id="rId15"/>
    <p:sldId id="297" r:id="rId16"/>
    <p:sldId id="306" r:id="rId17"/>
    <p:sldId id="305" r:id="rId18"/>
    <p:sldId id="304" r:id="rId19"/>
    <p:sldId id="264" r:id="rId20"/>
    <p:sldId id="293" r:id="rId21"/>
    <p:sldId id="296" r:id="rId22"/>
    <p:sldId id="342" r:id="rId23"/>
    <p:sldId id="343" r:id="rId24"/>
    <p:sldId id="344" r:id="rId25"/>
    <p:sldId id="345" r:id="rId26"/>
    <p:sldId id="294" r:id="rId27"/>
    <p:sldId id="284" r:id="rId28"/>
    <p:sldId id="322" r:id="rId29"/>
    <p:sldId id="319" r:id="rId30"/>
    <p:sldId id="285" r:id="rId31"/>
    <p:sldId id="323" r:id="rId32"/>
    <p:sldId id="335" r:id="rId33"/>
    <p:sldId id="336" r:id="rId34"/>
    <p:sldId id="281" r:id="rId35"/>
    <p:sldId id="337" r:id="rId36"/>
    <p:sldId id="299" r:id="rId37"/>
    <p:sldId id="300" r:id="rId38"/>
    <p:sldId id="301" r:id="rId39"/>
    <p:sldId id="346" r:id="rId40"/>
    <p:sldId id="292" r:id="rId41"/>
    <p:sldId id="279" r:id="rId42"/>
    <p:sldId id="326" r:id="rId43"/>
    <p:sldId id="327" r:id="rId44"/>
    <p:sldId id="272" r:id="rId45"/>
    <p:sldId id="274" r:id="rId46"/>
    <p:sldId id="275" r:id="rId47"/>
    <p:sldId id="280" r:id="rId48"/>
    <p:sldId id="303" r:id="rId49"/>
    <p:sldId id="302" r:id="rId50"/>
    <p:sldId id="295" r:id="rId51"/>
    <p:sldId id="286" r:id="rId52"/>
    <p:sldId id="347" r:id="rId53"/>
    <p:sldId id="257" r:id="rId54"/>
    <p:sldId id="333" r:id="rId55"/>
    <p:sldId id="324" r:id="rId56"/>
    <p:sldId id="328" r:id="rId57"/>
    <p:sldId id="331" r:id="rId58"/>
    <p:sldId id="332" r:id="rId59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4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561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Higo\2011\X-band\Nextef\T24_Disk_%233\110308%20Summary%20(7)\T24_Disk__3_run1-35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Higo\2011\X-band\Nextef\T24_Disk_%233\110308%20Summary%20(7)\T24_Disk__3_run1-36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Higo\2011\X-band\Nextef\T24_Disk_%233\110308%20Summary%20(7)\T24_Disk__3_run1-35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Higo\2011\X-band\Nextef\T24_Disk_%233\110308%20Summary%20(7)\T24_Disk__3_run1-36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Higo\2011\X-band\Nextef\T24_Disk_%233\110126%20during%20run%2017%20Summary%20(3)\T24_Disk__3_run1-16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Higo\2011\X-band\Nextef\T24_Disk_%233\110208%20up%20to%20run%2020%20Summary(4)\T24_Disk__3_run1-20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Higo\2009\X-band\Nextef\TD18_%232\100602%20during%20run52\100602_TD18_Disk_%232_ALL_INTLK_Event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Higo\2009\X-band\Nextef\TD18_%232\100602%20during%20run52\100602_TD18_Disk_%232_ALL_INTLK_Event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Higo\2011\X-band\Nextef\T24_Disk_%233\110225%202nd%20Dark%20current%20spectrum\darkcurrent%20spectrum%20measurement-20110225.xls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Higo\2011\X-band\Nextef\T24_Disk_%233\110308%20Summary%20(7)\T24_Disk__3_run1-36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ja-JP"/>
  <c:chart>
    <c:title>
      <c:tx>
        <c:rich>
          <a:bodyPr/>
          <a:lstStyle/>
          <a:p>
            <a:pPr>
              <a:defRPr sz="1200"/>
            </a:pPr>
            <a:r>
              <a:rPr lang="en-US" altLang="en-US" sz="1200"/>
              <a:t>Run 35  #ACC-BD</a:t>
            </a:r>
          </a:p>
          <a:p>
            <a:pPr>
              <a:defRPr sz="1200"/>
            </a:pPr>
            <a:r>
              <a:rPr lang="en-US" altLang="en-US" sz="1200"/>
              <a:t>331nsec, 120MV/m</a:t>
            </a:r>
          </a:p>
          <a:p>
            <a:pPr>
              <a:defRPr sz="1200"/>
            </a:pPr>
            <a:r>
              <a:rPr lang="en-US" altLang="en-US" sz="1200"/>
              <a:t>BDR=1.1*10^-5</a:t>
            </a:r>
          </a:p>
        </c:rich>
      </c:tx>
      <c:layout>
        <c:manualLayout>
          <c:xMode val="edge"/>
          <c:yMode val="edge"/>
          <c:x val="0.13936811023622106"/>
          <c:y val="9.259259259259324E-2"/>
        </c:manualLayout>
      </c:layout>
    </c:title>
    <c:plotArea>
      <c:layout>
        <c:manualLayout>
          <c:layoutTarget val="inner"/>
          <c:xMode val="edge"/>
          <c:yMode val="edge"/>
          <c:x val="0.11265507436570429"/>
          <c:y val="5.1284995625546906E-2"/>
          <c:w val="0.82862970253718704"/>
          <c:h val="0.79834062408865569"/>
        </c:manualLayout>
      </c:layout>
      <c:scatterChart>
        <c:scatterStyle val="lineMarker"/>
        <c:ser>
          <c:idx val="0"/>
          <c:order val="0"/>
          <c:tx>
            <c:strRef>
              <c:f>'Run35'!$I$1</c:f>
              <c:strCache>
                <c:ptCount val="1"/>
                <c:pt idx="0">
                  <c:v>#ACC-BD</c:v>
                </c:pt>
              </c:strCache>
            </c:strRef>
          </c:tx>
          <c:xVal>
            <c:numRef>
              <c:f>'Run35'!$H$2:$H$44</c:f>
              <c:numCache>
                <c:formatCode>General</c:formatCode>
                <c:ptCount val="43"/>
                <c:pt idx="0">
                  <c:v>1643.370277777778</c:v>
                </c:pt>
                <c:pt idx="1">
                  <c:v>1644.8777777777811</c:v>
                </c:pt>
                <c:pt idx="2">
                  <c:v>1646.4555555555589</c:v>
                </c:pt>
                <c:pt idx="3">
                  <c:v>1647.1405555555557</c:v>
                </c:pt>
                <c:pt idx="4">
                  <c:v>1647.1591666666668</c:v>
                </c:pt>
                <c:pt idx="5">
                  <c:v>1647.1772222222226</c:v>
                </c:pt>
                <c:pt idx="6">
                  <c:v>1647.2175000000011</c:v>
                </c:pt>
                <c:pt idx="7">
                  <c:v>1648.1538888888856</c:v>
                </c:pt>
                <c:pt idx="8">
                  <c:v>1648.4477777777831</c:v>
                </c:pt>
                <c:pt idx="9">
                  <c:v>1648.469722222223</c:v>
                </c:pt>
                <c:pt idx="10">
                  <c:v>1649.708055555556</c:v>
                </c:pt>
                <c:pt idx="11">
                  <c:v>1649.7263888888892</c:v>
                </c:pt>
                <c:pt idx="12">
                  <c:v>1649.748055555556</c:v>
                </c:pt>
                <c:pt idx="13">
                  <c:v>1649.9277777777834</c:v>
                </c:pt>
                <c:pt idx="14">
                  <c:v>1649.946388888889</c:v>
                </c:pt>
                <c:pt idx="15">
                  <c:v>1649.9902777777781</c:v>
                </c:pt>
                <c:pt idx="16">
                  <c:v>1650.0091666666669</c:v>
                </c:pt>
                <c:pt idx="17">
                  <c:v>1650.1447222222198</c:v>
                </c:pt>
                <c:pt idx="18">
                  <c:v>1650.3102777777781</c:v>
                </c:pt>
                <c:pt idx="19">
                  <c:v>1650.3319444444446</c:v>
                </c:pt>
                <c:pt idx="20">
                  <c:v>1650.3508333333305</c:v>
                </c:pt>
                <c:pt idx="21">
                  <c:v>1650.3694444444448</c:v>
                </c:pt>
                <c:pt idx="22">
                  <c:v>1650.4711111111114</c:v>
                </c:pt>
                <c:pt idx="23">
                  <c:v>1650.6125000000002</c:v>
                </c:pt>
                <c:pt idx="24">
                  <c:v>1654.1716666666671</c:v>
                </c:pt>
                <c:pt idx="25">
                  <c:v>1665.0141666666671</c:v>
                </c:pt>
                <c:pt idx="26">
                  <c:v>1668.7588888888893</c:v>
                </c:pt>
                <c:pt idx="27">
                  <c:v>1668.7772222222227</c:v>
                </c:pt>
                <c:pt idx="28">
                  <c:v>1668.7955555555561</c:v>
                </c:pt>
                <c:pt idx="29">
                  <c:v>1668.8175000000003</c:v>
                </c:pt>
                <c:pt idx="30">
                  <c:v>1668.9013888888894</c:v>
                </c:pt>
                <c:pt idx="31">
                  <c:v>1669.1408333333304</c:v>
                </c:pt>
                <c:pt idx="32">
                  <c:v>1674.4502777777811</c:v>
                </c:pt>
                <c:pt idx="33">
                  <c:v>1674.468611111115</c:v>
                </c:pt>
                <c:pt idx="34">
                  <c:v>1674.7058333333337</c:v>
                </c:pt>
                <c:pt idx="35">
                  <c:v>1675.0833333333289</c:v>
                </c:pt>
                <c:pt idx="36">
                  <c:v>1675.1016666666671</c:v>
                </c:pt>
                <c:pt idx="37">
                  <c:v>1675.1205555555559</c:v>
                </c:pt>
                <c:pt idx="38">
                  <c:v>1675.1388888888894</c:v>
                </c:pt>
                <c:pt idx="39">
                  <c:v>1675.1575000000005</c:v>
                </c:pt>
                <c:pt idx="40">
                  <c:v>1675.1758333333328</c:v>
                </c:pt>
                <c:pt idx="41">
                  <c:v>1675.2944444444418</c:v>
                </c:pt>
                <c:pt idx="42">
                  <c:v>1676.4866666666715</c:v>
                </c:pt>
              </c:numCache>
            </c:numRef>
          </c:xVal>
          <c:yVal>
            <c:numRef>
              <c:f>'Run35'!$I$2:$I$44</c:f>
              <c:numCache>
                <c:formatCode>General</c:formatCode>
                <c:ptCount val="43"/>
                <c:pt idx="0">
                  <c:v>1126</c:v>
                </c:pt>
                <c:pt idx="1">
                  <c:v>1126</c:v>
                </c:pt>
                <c:pt idx="2">
                  <c:v>1127</c:v>
                </c:pt>
                <c:pt idx="3">
                  <c:v>1127</c:v>
                </c:pt>
                <c:pt idx="4">
                  <c:v>1127</c:v>
                </c:pt>
                <c:pt idx="5">
                  <c:v>1127</c:v>
                </c:pt>
                <c:pt idx="6">
                  <c:v>1127</c:v>
                </c:pt>
                <c:pt idx="7">
                  <c:v>1128</c:v>
                </c:pt>
                <c:pt idx="8">
                  <c:v>1128</c:v>
                </c:pt>
                <c:pt idx="9">
                  <c:v>1128</c:v>
                </c:pt>
                <c:pt idx="10">
                  <c:v>1129</c:v>
                </c:pt>
                <c:pt idx="11">
                  <c:v>1129</c:v>
                </c:pt>
                <c:pt idx="12">
                  <c:v>1129</c:v>
                </c:pt>
                <c:pt idx="13">
                  <c:v>1130</c:v>
                </c:pt>
                <c:pt idx="14">
                  <c:v>1130</c:v>
                </c:pt>
                <c:pt idx="15">
                  <c:v>1131</c:v>
                </c:pt>
                <c:pt idx="16">
                  <c:v>1131</c:v>
                </c:pt>
                <c:pt idx="17">
                  <c:v>1131</c:v>
                </c:pt>
                <c:pt idx="18">
                  <c:v>1132</c:v>
                </c:pt>
                <c:pt idx="19">
                  <c:v>1132</c:v>
                </c:pt>
                <c:pt idx="20">
                  <c:v>1132</c:v>
                </c:pt>
                <c:pt idx="21">
                  <c:v>1132</c:v>
                </c:pt>
                <c:pt idx="22">
                  <c:v>1133</c:v>
                </c:pt>
                <c:pt idx="23">
                  <c:v>1133</c:v>
                </c:pt>
                <c:pt idx="24">
                  <c:v>1133</c:v>
                </c:pt>
                <c:pt idx="25">
                  <c:v>1134</c:v>
                </c:pt>
                <c:pt idx="26">
                  <c:v>1135</c:v>
                </c:pt>
                <c:pt idx="27">
                  <c:v>1135</c:v>
                </c:pt>
                <c:pt idx="28">
                  <c:v>1135</c:v>
                </c:pt>
                <c:pt idx="29">
                  <c:v>1135</c:v>
                </c:pt>
                <c:pt idx="30">
                  <c:v>1136</c:v>
                </c:pt>
                <c:pt idx="31">
                  <c:v>1137</c:v>
                </c:pt>
                <c:pt idx="32">
                  <c:v>1138</c:v>
                </c:pt>
                <c:pt idx="33">
                  <c:v>1138</c:v>
                </c:pt>
                <c:pt idx="34">
                  <c:v>1138</c:v>
                </c:pt>
                <c:pt idx="35">
                  <c:v>1139</c:v>
                </c:pt>
                <c:pt idx="36">
                  <c:v>1139</c:v>
                </c:pt>
                <c:pt idx="37">
                  <c:v>1139</c:v>
                </c:pt>
                <c:pt idx="38">
                  <c:v>1139</c:v>
                </c:pt>
                <c:pt idx="39">
                  <c:v>1139</c:v>
                </c:pt>
                <c:pt idx="40">
                  <c:v>1139</c:v>
                </c:pt>
                <c:pt idx="41">
                  <c:v>1140</c:v>
                </c:pt>
                <c:pt idx="42">
                  <c:v>1140</c:v>
                </c:pt>
              </c:numCache>
            </c:numRef>
          </c:yVal>
        </c:ser>
        <c:axId val="65383040"/>
        <c:axId val="65710336"/>
      </c:scatterChart>
      <c:valAx>
        <c:axId val="65383040"/>
        <c:scaling>
          <c:orientation val="minMax"/>
        </c:scaling>
        <c:axPos val="b"/>
        <c:numFmt formatCode="General" sourceLinked="1"/>
        <c:tickLblPos val="nextTo"/>
        <c:crossAx val="65710336"/>
        <c:crosses val="autoZero"/>
        <c:crossBetween val="midCat"/>
      </c:valAx>
      <c:valAx>
        <c:axId val="65710336"/>
        <c:scaling>
          <c:orientation val="minMax"/>
        </c:scaling>
        <c:axPos val="l"/>
        <c:majorGridlines/>
        <c:numFmt formatCode="General" sourceLinked="1"/>
        <c:tickLblPos val="nextTo"/>
        <c:crossAx val="65383040"/>
        <c:crosses val="autoZero"/>
        <c:crossBetween val="midCat"/>
      </c:valAx>
    </c:plotArea>
    <c:plotVisOnly val="1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ja-JP"/>
  <c:chart>
    <c:plotArea>
      <c:layout>
        <c:manualLayout>
          <c:layoutTarget val="inner"/>
          <c:xMode val="edge"/>
          <c:yMode val="edge"/>
          <c:x val="8.4488407699037621E-2"/>
          <c:y val="5.1400554097404488E-2"/>
          <c:w val="0.84824212598424886"/>
          <c:h val="0.79822506561679785"/>
        </c:manualLayout>
      </c:layout>
      <c:scatterChart>
        <c:scatterStyle val="lineMarker"/>
        <c:ser>
          <c:idx val="0"/>
          <c:order val="0"/>
          <c:tx>
            <c:strRef>
              <c:f>'Run25'!$O$3</c:f>
              <c:strCache>
                <c:ptCount val="1"/>
                <c:pt idx="0">
                  <c:v>Former pulse BD</c:v>
                </c:pt>
              </c:strCache>
            </c:strRef>
          </c:tx>
          <c:spPr>
            <a:ln w="28575">
              <a:noFill/>
            </a:ln>
          </c:spPr>
          <c:xVal>
            <c:numRef>
              <c:f>'Run25'!$J$4:$J$49</c:f>
              <c:numCache>
                <c:formatCode>General</c:formatCode>
                <c:ptCount val="46"/>
                <c:pt idx="0">
                  <c:v>1249.5950000000005</c:v>
                </c:pt>
                <c:pt idx="1">
                  <c:v>1249.7116666666693</c:v>
                </c:pt>
                <c:pt idx="2">
                  <c:v>1250.2436111111115</c:v>
                </c:pt>
                <c:pt idx="3">
                  <c:v>1250.2622222222226</c:v>
                </c:pt>
                <c:pt idx="4">
                  <c:v>1250.350555555556</c:v>
                </c:pt>
                <c:pt idx="5">
                  <c:v>1250.6897222222226</c:v>
                </c:pt>
                <c:pt idx="6">
                  <c:v>1250.7113888888894</c:v>
                </c:pt>
                <c:pt idx="7">
                  <c:v>1250.738055555556</c:v>
                </c:pt>
                <c:pt idx="8">
                  <c:v>1250.8699999999999</c:v>
                </c:pt>
                <c:pt idx="9">
                  <c:v>1250.8883333333306</c:v>
                </c:pt>
                <c:pt idx="10">
                  <c:v>1251.0419444444449</c:v>
                </c:pt>
                <c:pt idx="11">
                  <c:v>1251.0636111111114</c:v>
                </c:pt>
                <c:pt idx="12">
                  <c:v>1251.1766666666681</c:v>
                </c:pt>
                <c:pt idx="13">
                  <c:v>1251.1952777777781</c:v>
                </c:pt>
                <c:pt idx="14">
                  <c:v>1251.3658333333328</c:v>
                </c:pt>
                <c:pt idx="15">
                  <c:v>1251.3841666666658</c:v>
                </c:pt>
                <c:pt idx="16">
                  <c:v>1251.4858333333336</c:v>
                </c:pt>
                <c:pt idx="17">
                  <c:v>1251.6922222222199</c:v>
                </c:pt>
                <c:pt idx="18">
                  <c:v>1251.8225000000004</c:v>
                </c:pt>
                <c:pt idx="19">
                  <c:v>1252.1088888888892</c:v>
                </c:pt>
                <c:pt idx="20">
                  <c:v>1252.1275000000003</c:v>
                </c:pt>
                <c:pt idx="21">
                  <c:v>1252.2788888888892</c:v>
                </c:pt>
                <c:pt idx="22">
                  <c:v>1253.2872222222227</c:v>
                </c:pt>
                <c:pt idx="23">
                  <c:v>1253.3091666666671</c:v>
                </c:pt>
                <c:pt idx="24">
                  <c:v>1254.1736111111109</c:v>
                </c:pt>
                <c:pt idx="25">
                  <c:v>1254.9861111111115</c:v>
                </c:pt>
                <c:pt idx="26">
                  <c:v>1260.6616666666671</c:v>
                </c:pt>
                <c:pt idx="27">
                  <c:v>1262.3125000000005</c:v>
                </c:pt>
                <c:pt idx="28">
                  <c:v>1262.1916666666671</c:v>
                </c:pt>
                <c:pt idx="29">
                  <c:v>1262.2100000000005</c:v>
                </c:pt>
                <c:pt idx="30">
                  <c:v>1262.2988888888892</c:v>
                </c:pt>
                <c:pt idx="31">
                  <c:v>1264.2702777777781</c:v>
                </c:pt>
                <c:pt idx="32">
                  <c:v>1265.3761111111114</c:v>
                </c:pt>
                <c:pt idx="33">
                  <c:v>1268.7722222222226</c:v>
                </c:pt>
                <c:pt idx="34">
                  <c:v>1268.7908333333328</c:v>
                </c:pt>
                <c:pt idx="35">
                  <c:v>1275.9602777777807</c:v>
                </c:pt>
                <c:pt idx="36">
                  <c:v>1281.3944444444414</c:v>
                </c:pt>
                <c:pt idx="37">
                  <c:v>1281.4127777777815</c:v>
                </c:pt>
                <c:pt idx="38">
                  <c:v>1281.6258333333328</c:v>
                </c:pt>
                <c:pt idx="39">
                  <c:v>1281.6441666666672</c:v>
                </c:pt>
                <c:pt idx="40">
                  <c:v>1281.6625000000004</c:v>
                </c:pt>
                <c:pt idx="41">
                  <c:v>1281.7177777777817</c:v>
                </c:pt>
                <c:pt idx="42">
                  <c:v>1285.6427777777781</c:v>
                </c:pt>
                <c:pt idx="43">
                  <c:v>1285.6613888888858</c:v>
                </c:pt>
                <c:pt idx="44">
                  <c:v>1288.4552777777812</c:v>
                </c:pt>
                <c:pt idx="45">
                  <c:v>1295.0555555555561</c:v>
                </c:pt>
              </c:numCache>
            </c:numRef>
          </c:xVal>
          <c:yVal>
            <c:numRef>
              <c:f>'Run25'!$O$4:$O$49</c:f>
              <c:numCache>
                <c:formatCode>General</c:formatCode>
                <c:ptCount val="46"/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3</c:v>
                </c:pt>
                <c:pt idx="9">
                  <c:v>3</c:v>
                </c:pt>
                <c:pt idx="10">
                  <c:v>4</c:v>
                </c:pt>
                <c:pt idx="11">
                  <c:v>4</c:v>
                </c:pt>
                <c:pt idx="12">
                  <c:v>4</c:v>
                </c:pt>
                <c:pt idx="13">
                  <c:v>4</c:v>
                </c:pt>
                <c:pt idx="14">
                  <c:v>5</c:v>
                </c:pt>
                <c:pt idx="15">
                  <c:v>5</c:v>
                </c:pt>
                <c:pt idx="16">
                  <c:v>5</c:v>
                </c:pt>
                <c:pt idx="17">
                  <c:v>6</c:v>
                </c:pt>
                <c:pt idx="18">
                  <c:v>7</c:v>
                </c:pt>
                <c:pt idx="19">
                  <c:v>8</c:v>
                </c:pt>
                <c:pt idx="20">
                  <c:v>8</c:v>
                </c:pt>
                <c:pt idx="21">
                  <c:v>8</c:v>
                </c:pt>
                <c:pt idx="22">
                  <c:v>9</c:v>
                </c:pt>
                <c:pt idx="23">
                  <c:v>9</c:v>
                </c:pt>
                <c:pt idx="24">
                  <c:v>9</c:v>
                </c:pt>
                <c:pt idx="25">
                  <c:v>9</c:v>
                </c:pt>
                <c:pt idx="26">
                  <c:v>9</c:v>
                </c:pt>
                <c:pt idx="27">
                  <c:v>9</c:v>
                </c:pt>
                <c:pt idx="28">
                  <c:v>9</c:v>
                </c:pt>
                <c:pt idx="29">
                  <c:v>9</c:v>
                </c:pt>
                <c:pt idx="30">
                  <c:v>10</c:v>
                </c:pt>
                <c:pt idx="31">
                  <c:v>10</c:v>
                </c:pt>
                <c:pt idx="32">
                  <c:v>11</c:v>
                </c:pt>
                <c:pt idx="33">
                  <c:v>11</c:v>
                </c:pt>
                <c:pt idx="34">
                  <c:v>11</c:v>
                </c:pt>
                <c:pt idx="35">
                  <c:v>11</c:v>
                </c:pt>
                <c:pt idx="36">
                  <c:v>11</c:v>
                </c:pt>
                <c:pt idx="37">
                  <c:v>11</c:v>
                </c:pt>
                <c:pt idx="38">
                  <c:v>12</c:v>
                </c:pt>
                <c:pt idx="39">
                  <c:v>12</c:v>
                </c:pt>
                <c:pt idx="40">
                  <c:v>12</c:v>
                </c:pt>
                <c:pt idx="41">
                  <c:v>12</c:v>
                </c:pt>
                <c:pt idx="42">
                  <c:v>12</c:v>
                </c:pt>
                <c:pt idx="43">
                  <c:v>12</c:v>
                </c:pt>
                <c:pt idx="44">
                  <c:v>12</c:v>
                </c:pt>
                <c:pt idx="45">
                  <c:v>12</c:v>
                </c:pt>
              </c:numCache>
            </c:numRef>
          </c:yVal>
        </c:ser>
        <c:ser>
          <c:idx val="1"/>
          <c:order val="1"/>
          <c:tx>
            <c:strRef>
              <c:f>'Run25'!$P$3</c:f>
              <c:strCache>
                <c:ptCount val="1"/>
                <c:pt idx="0">
                  <c:v>Latter pulse BD</c:v>
                </c:pt>
              </c:strCache>
            </c:strRef>
          </c:tx>
          <c:spPr>
            <a:ln w="28575">
              <a:noFill/>
            </a:ln>
          </c:spPr>
          <c:xVal>
            <c:numRef>
              <c:f>'Run25'!$J$4:$J$49</c:f>
              <c:numCache>
                <c:formatCode>General</c:formatCode>
                <c:ptCount val="46"/>
                <c:pt idx="0">
                  <c:v>1249.5950000000005</c:v>
                </c:pt>
                <c:pt idx="1">
                  <c:v>1249.7116666666693</c:v>
                </c:pt>
                <c:pt idx="2">
                  <c:v>1250.2436111111115</c:v>
                </c:pt>
                <c:pt idx="3">
                  <c:v>1250.2622222222226</c:v>
                </c:pt>
                <c:pt idx="4">
                  <c:v>1250.350555555556</c:v>
                </c:pt>
                <c:pt idx="5">
                  <c:v>1250.6897222222226</c:v>
                </c:pt>
                <c:pt idx="6">
                  <c:v>1250.7113888888894</c:v>
                </c:pt>
                <c:pt idx="7">
                  <c:v>1250.738055555556</c:v>
                </c:pt>
                <c:pt idx="8">
                  <c:v>1250.8699999999999</c:v>
                </c:pt>
                <c:pt idx="9">
                  <c:v>1250.8883333333306</c:v>
                </c:pt>
                <c:pt idx="10">
                  <c:v>1251.0419444444449</c:v>
                </c:pt>
                <c:pt idx="11">
                  <c:v>1251.0636111111114</c:v>
                </c:pt>
                <c:pt idx="12">
                  <c:v>1251.1766666666681</c:v>
                </c:pt>
                <c:pt idx="13">
                  <c:v>1251.1952777777781</c:v>
                </c:pt>
                <c:pt idx="14">
                  <c:v>1251.3658333333328</c:v>
                </c:pt>
                <c:pt idx="15">
                  <c:v>1251.3841666666658</c:v>
                </c:pt>
                <c:pt idx="16">
                  <c:v>1251.4858333333336</c:v>
                </c:pt>
                <c:pt idx="17">
                  <c:v>1251.6922222222199</c:v>
                </c:pt>
                <c:pt idx="18">
                  <c:v>1251.8225000000004</c:v>
                </c:pt>
                <c:pt idx="19">
                  <c:v>1252.1088888888892</c:v>
                </c:pt>
                <c:pt idx="20">
                  <c:v>1252.1275000000003</c:v>
                </c:pt>
                <c:pt idx="21">
                  <c:v>1252.2788888888892</c:v>
                </c:pt>
                <c:pt idx="22">
                  <c:v>1253.2872222222227</c:v>
                </c:pt>
                <c:pt idx="23">
                  <c:v>1253.3091666666671</c:v>
                </c:pt>
                <c:pt idx="24">
                  <c:v>1254.1736111111109</c:v>
                </c:pt>
                <c:pt idx="25">
                  <c:v>1254.9861111111115</c:v>
                </c:pt>
                <c:pt idx="26">
                  <c:v>1260.6616666666671</c:v>
                </c:pt>
                <c:pt idx="27">
                  <c:v>1262.3125000000005</c:v>
                </c:pt>
                <c:pt idx="28">
                  <c:v>1262.1916666666671</c:v>
                </c:pt>
                <c:pt idx="29">
                  <c:v>1262.2100000000005</c:v>
                </c:pt>
                <c:pt idx="30">
                  <c:v>1262.2988888888892</c:v>
                </c:pt>
                <c:pt idx="31">
                  <c:v>1264.2702777777781</c:v>
                </c:pt>
                <c:pt idx="32">
                  <c:v>1265.3761111111114</c:v>
                </c:pt>
                <c:pt idx="33">
                  <c:v>1268.7722222222226</c:v>
                </c:pt>
                <c:pt idx="34">
                  <c:v>1268.7908333333328</c:v>
                </c:pt>
                <c:pt idx="35">
                  <c:v>1275.9602777777807</c:v>
                </c:pt>
                <c:pt idx="36">
                  <c:v>1281.3944444444414</c:v>
                </c:pt>
                <c:pt idx="37">
                  <c:v>1281.4127777777815</c:v>
                </c:pt>
                <c:pt idx="38">
                  <c:v>1281.6258333333328</c:v>
                </c:pt>
                <c:pt idx="39">
                  <c:v>1281.6441666666672</c:v>
                </c:pt>
                <c:pt idx="40">
                  <c:v>1281.6625000000004</c:v>
                </c:pt>
                <c:pt idx="41">
                  <c:v>1281.7177777777817</c:v>
                </c:pt>
                <c:pt idx="42">
                  <c:v>1285.6427777777781</c:v>
                </c:pt>
                <c:pt idx="43">
                  <c:v>1285.6613888888858</c:v>
                </c:pt>
                <c:pt idx="44">
                  <c:v>1288.4552777777812</c:v>
                </c:pt>
                <c:pt idx="45">
                  <c:v>1295.0555555555561</c:v>
                </c:pt>
              </c:numCache>
            </c:numRef>
          </c:xVal>
          <c:yVal>
            <c:numRef>
              <c:f>'Run25'!$P$4:$P$49</c:f>
              <c:numCache>
                <c:formatCode>General</c:formatCode>
                <c:ptCount val="46"/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2</c:v>
                </c:pt>
                <c:pt idx="13">
                  <c:v>2</c:v>
                </c:pt>
                <c:pt idx="14">
                  <c:v>2</c:v>
                </c:pt>
                <c:pt idx="15">
                  <c:v>2</c:v>
                </c:pt>
                <c:pt idx="16">
                  <c:v>2</c:v>
                </c:pt>
                <c:pt idx="17">
                  <c:v>2</c:v>
                </c:pt>
                <c:pt idx="18">
                  <c:v>2</c:v>
                </c:pt>
                <c:pt idx="19">
                  <c:v>2</c:v>
                </c:pt>
                <c:pt idx="20">
                  <c:v>2</c:v>
                </c:pt>
                <c:pt idx="21">
                  <c:v>3</c:v>
                </c:pt>
                <c:pt idx="22">
                  <c:v>3</c:v>
                </c:pt>
                <c:pt idx="23">
                  <c:v>3</c:v>
                </c:pt>
                <c:pt idx="24">
                  <c:v>3</c:v>
                </c:pt>
                <c:pt idx="25">
                  <c:v>3</c:v>
                </c:pt>
                <c:pt idx="26">
                  <c:v>3</c:v>
                </c:pt>
                <c:pt idx="27">
                  <c:v>4</c:v>
                </c:pt>
                <c:pt idx="28">
                  <c:v>4</c:v>
                </c:pt>
                <c:pt idx="29">
                  <c:v>4</c:v>
                </c:pt>
                <c:pt idx="30">
                  <c:v>4</c:v>
                </c:pt>
                <c:pt idx="31">
                  <c:v>4</c:v>
                </c:pt>
                <c:pt idx="32">
                  <c:v>4</c:v>
                </c:pt>
                <c:pt idx="33">
                  <c:v>5</c:v>
                </c:pt>
                <c:pt idx="34">
                  <c:v>5</c:v>
                </c:pt>
                <c:pt idx="35">
                  <c:v>6</c:v>
                </c:pt>
                <c:pt idx="36">
                  <c:v>7</c:v>
                </c:pt>
                <c:pt idx="37">
                  <c:v>7</c:v>
                </c:pt>
                <c:pt idx="38">
                  <c:v>7</c:v>
                </c:pt>
                <c:pt idx="39">
                  <c:v>7</c:v>
                </c:pt>
                <c:pt idx="40">
                  <c:v>7</c:v>
                </c:pt>
                <c:pt idx="41">
                  <c:v>7</c:v>
                </c:pt>
                <c:pt idx="42">
                  <c:v>8</c:v>
                </c:pt>
                <c:pt idx="43">
                  <c:v>8</c:v>
                </c:pt>
                <c:pt idx="44">
                  <c:v>8</c:v>
                </c:pt>
                <c:pt idx="45">
                  <c:v>8</c:v>
                </c:pt>
              </c:numCache>
            </c:numRef>
          </c:yVal>
        </c:ser>
        <c:axId val="68301184"/>
        <c:axId val="68302720"/>
      </c:scatterChart>
      <c:valAx>
        <c:axId val="68301184"/>
        <c:scaling>
          <c:orientation val="minMax"/>
        </c:scaling>
        <c:axPos val="b"/>
        <c:majorGridlines/>
        <c:numFmt formatCode="General" sourceLinked="1"/>
        <c:tickLblPos val="nextTo"/>
        <c:crossAx val="68302720"/>
        <c:crosses val="autoZero"/>
        <c:crossBetween val="midCat"/>
      </c:valAx>
      <c:valAx>
        <c:axId val="68302720"/>
        <c:scaling>
          <c:orientation val="minMax"/>
        </c:scaling>
        <c:axPos val="l"/>
        <c:majorGridlines/>
        <c:numFmt formatCode="General" sourceLinked="1"/>
        <c:tickLblPos val="nextTo"/>
        <c:crossAx val="68301184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5238478970616478"/>
          <c:y val="0.60575424538363865"/>
          <c:w val="0.47615210293835231"/>
          <c:h val="0.26674845876823472"/>
        </c:manualLayout>
      </c:layout>
      <c:txPr>
        <a:bodyPr/>
        <a:lstStyle/>
        <a:p>
          <a:pPr>
            <a:defRPr sz="1600" b="1"/>
          </a:pPr>
          <a:endParaRPr lang="ja-JP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ja-JP"/>
  <c:chart>
    <c:title>
      <c:tx>
        <c:rich>
          <a:bodyPr/>
          <a:lstStyle/>
          <a:p>
            <a:pPr>
              <a:defRPr sz="1200"/>
            </a:pPr>
            <a:r>
              <a:rPr lang="en-US" altLang="en-US" sz="1200" dirty="0" smtClean="0"/>
              <a:t>Run 33&amp;34  #ACC-BD</a:t>
            </a:r>
            <a:endParaRPr lang="en-US" altLang="en-US" sz="1200" dirty="0"/>
          </a:p>
          <a:p>
            <a:pPr>
              <a:defRPr sz="1200"/>
            </a:pPr>
            <a:r>
              <a:rPr lang="en-US" altLang="en-US" sz="1200" dirty="0"/>
              <a:t>412ns, 120MV/m</a:t>
            </a:r>
          </a:p>
          <a:p>
            <a:pPr>
              <a:defRPr sz="1200"/>
            </a:pPr>
            <a:r>
              <a:rPr lang="en-US" altLang="en-US" sz="1200" dirty="0"/>
              <a:t>BDR=2.9*10^-5</a:t>
            </a:r>
          </a:p>
        </c:rich>
      </c:tx>
      <c:layout>
        <c:manualLayout>
          <c:xMode val="edge"/>
          <c:yMode val="edge"/>
          <c:x val="0.52053843764834262"/>
          <c:y val="0.47951281275260738"/>
        </c:manualLayout>
      </c:layout>
    </c:title>
    <c:plotArea>
      <c:layout>
        <c:manualLayout>
          <c:layoutTarget val="inner"/>
          <c:xMode val="edge"/>
          <c:yMode val="edge"/>
          <c:x val="0.11265507436570428"/>
          <c:y val="5.1284995625546802E-2"/>
          <c:w val="0.8286297025371876"/>
          <c:h val="0.79834062408865569"/>
        </c:manualLayout>
      </c:layout>
      <c:scatterChart>
        <c:scatterStyle val="lineMarker"/>
        <c:ser>
          <c:idx val="0"/>
          <c:order val="0"/>
          <c:tx>
            <c:strRef>
              <c:f>'Run33&amp;34'!$I$1</c:f>
              <c:strCache>
                <c:ptCount val="1"/>
                <c:pt idx="0">
                  <c:v>#ACC-BD</c:v>
                </c:pt>
              </c:strCache>
            </c:strRef>
          </c:tx>
          <c:xVal>
            <c:numRef>
              <c:f>'Run33&amp;34'!$H$2:$H$153</c:f>
              <c:numCache>
                <c:formatCode>General</c:formatCode>
                <c:ptCount val="152"/>
                <c:pt idx="0">
                  <c:v>1570.5522222222198</c:v>
                </c:pt>
                <c:pt idx="1">
                  <c:v>1570.7522222222224</c:v>
                </c:pt>
                <c:pt idx="2">
                  <c:v>1570.8527777777781</c:v>
                </c:pt>
                <c:pt idx="3">
                  <c:v>1570.9119444444445</c:v>
                </c:pt>
                <c:pt idx="4">
                  <c:v>1571.1780555555556</c:v>
                </c:pt>
                <c:pt idx="5">
                  <c:v>1571.1997222222224</c:v>
                </c:pt>
                <c:pt idx="6">
                  <c:v>1571.2338888888878</c:v>
                </c:pt>
                <c:pt idx="7">
                  <c:v>1571.2869444444445</c:v>
                </c:pt>
                <c:pt idx="8">
                  <c:v>1571.4322222222224</c:v>
                </c:pt>
                <c:pt idx="9">
                  <c:v>1571.4505555555561</c:v>
                </c:pt>
                <c:pt idx="10">
                  <c:v>1571.7188888888891</c:v>
                </c:pt>
                <c:pt idx="11">
                  <c:v>1572.1552777777781</c:v>
                </c:pt>
                <c:pt idx="12">
                  <c:v>1574.0922222222198</c:v>
                </c:pt>
                <c:pt idx="13">
                  <c:v>1574.1336111111109</c:v>
                </c:pt>
                <c:pt idx="14">
                  <c:v>1574.5297222222223</c:v>
                </c:pt>
                <c:pt idx="15">
                  <c:v>1574.5530555555556</c:v>
                </c:pt>
                <c:pt idx="16">
                  <c:v>1574.9150000000011</c:v>
                </c:pt>
                <c:pt idx="17">
                  <c:v>1575.818888888889</c:v>
                </c:pt>
                <c:pt idx="18">
                  <c:v>1575.8375000000001</c:v>
                </c:pt>
                <c:pt idx="19">
                  <c:v>1575.9030555555557</c:v>
                </c:pt>
                <c:pt idx="20">
                  <c:v>1575.9216666666705</c:v>
                </c:pt>
                <c:pt idx="21">
                  <c:v>1576.0758333333329</c:v>
                </c:pt>
                <c:pt idx="22">
                  <c:v>1576.6680555555556</c:v>
                </c:pt>
                <c:pt idx="23">
                  <c:v>1576.9552777777819</c:v>
                </c:pt>
                <c:pt idx="24">
                  <c:v>1576.9736111111113</c:v>
                </c:pt>
                <c:pt idx="25">
                  <c:v>1578.2544444444416</c:v>
                </c:pt>
                <c:pt idx="26">
                  <c:v>1578.2727777777811</c:v>
                </c:pt>
                <c:pt idx="27">
                  <c:v>1578.4330555555557</c:v>
                </c:pt>
                <c:pt idx="28">
                  <c:v>1578.5913888888854</c:v>
                </c:pt>
                <c:pt idx="29">
                  <c:v>1578.6133333333282</c:v>
                </c:pt>
                <c:pt idx="30">
                  <c:v>1578.6463888888859</c:v>
                </c:pt>
                <c:pt idx="31">
                  <c:v>1579.6161111111112</c:v>
                </c:pt>
                <c:pt idx="32">
                  <c:v>1579.708055555556</c:v>
                </c:pt>
                <c:pt idx="33">
                  <c:v>1581.4822222222224</c:v>
                </c:pt>
                <c:pt idx="34">
                  <c:v>1582.5216666666681</c:v>
                </c:pt>
                <c:pt idx="35">
                  <c:v>1582.7672222222225</c:v>
                </c:pt>
                <c:pt idx="36">
                  <c:v>1582.7855555555561</c:v>
                </c:pt>
                <c:pt idx="37">
                  <c:v>1582.8141666666668</c:v>
                </c:pt>
                <c:pt idx="38">
                  <c:v>1583.6411111111108</c:v>
                </c:pt>
                <c:pt idx="39">
                  <c:v>1585.152499999997</c:v>
                </c:pt>
                <c:pt idx="40">
                  <c:v>1585.1747222222198</c:v>
                </c:pt>
                <c:pt idx="41">
                  <c:v>1585.1933333333272</c:v>
                </c:pt>
                <c:pt idx="42">
                  <c:v>1585.2122222222224</c:v>
                </c:pt>
                <c:pt idx="43">
                  <c:v>1585.5277777777819</c:v>
                </c:pt>
                <c:pt idx="44">
                  <c:v>1586.3352777777811</c:v>
                </c:pt>
                <c:pt idx="45">
                  <c:v>1586.5097222222223</c:v>
                </c:pt>
                <c:pt idx="46">
                  <c:v>1586.5313888888859</c:v>
                </c:pt>
                <c:pt idx="47">
                  <c:v>1586.9525000000001</c:v>
                </c:pt>
                <c:pt idx="48">
                  <c:v>1586.9950000000001</c:v>
                </c:pt>
                <c:pt idx="49">
                  <c:v>1587.0136111111112</c:v>
                </c:pt>
                <c:pt idx="50">
                  <c:v>1587.39083333333</c:v>
                </c:pt>
                <c:pt idx="51">
                  <c:v>1587.4091666666698</c:v>
                </c:pt>
                <c:pt idx="52">
                  <c:v>1587.6144444444406</c:v>
                </c:pt>
                <c:pt idx="53">
                  <c:v>1588.4986111111143</c:v>
                </c:pt>
                <c:pt idx="54">
                  <c:v>1591.34</c:v>
                </c:pt>
                <c:pt idx="55">
                  <c:v>1591.3986111111112</c:v>
                </c:pt>
                <c:pt idx="56">
                  <c:v>1591.4905555555561</c:v>
                </c:pt>
                <c:pt idx="57">
                  <c:v>1591.7025000000001</c:v>
                </c:pt>
                <c:pt idx="58">
                  <c:v>1591.9202777777812</c:v>
                </c:pt>
                <c:pt idx="59">
                  <c:v>1592.0961111111112</c:v>
                </c:pt>
                <c:pt idx="60">
                  <c:v>1592.4894444444446</c:v>
                </c:pt>
                <c:pt idx="61">
                  <c:v>1592.7083333333328</c:v>
                </c:pt>
                <c:pt idx="62">
                  <c:v>1592.8033333333292</c:v>
                </c:pt>
                <c:pt idx="63">
                  <c:v>1592.8647222222198</c:v>
                </c:pt>
                <c:pt idx="64">
                  <c:v>1592.8827777777781</c:v>
                </c:pt>
                <c:pt idx="65">
                  <c:v>1593.1283333333297</c:v>
                </c:pt>
                <c:pt idx="66">
                  <c:v>1595.2938888888862</c:v>
                </c:pt>
                <c:pt idx="67">
                  <c:v>1595.3163888888878</c:v>
                </c:pt>
                <c:pt idx="68">
                  <c:v>1595.4447222222225</c:v>
                </c:pt>
                <c:pt idx="69">
                  <c:v>1597.760555555556</c:v>
                </c:pt>
                <c:pt idx="70">
                  <c:v>1598.5375000000001</c:v>
                </c:pt>
                <c:pt idx="71">
                  <c:v>1600.0613888888854</c:v>
                </c:pt>
                <c:pt idx="72">
                  <c:v>1600.1691666666668</c:v>
                </c:pt>
                <c:pt idx="73">
                  <c:v>1601.4455555555592</c:v>
                </c:pt>
                <c:pt idx="74">
                  <c:v>1601.463888888889</c:v>
                </c:pt>
                <c:pt idx="75">
                  <c:v>1601.5827777777781</c:v>
                </c:pt>
                <c:pt idx="76">
                  <c:v>1601.6050000000002</c:v>
                </c:pt>
                <c:pt idx="77">
                  <c:v>1601.8775000000001</c:v>
                </c:pt>
                <c:pt idx="78">
                  <c:v>1601.8997222222224</c:v>
                </c:pt>
                <c:pt idx="79">
                  <c:v>1601.95166666667</c:v>
                </c:pt>
                <c:pt idx="80">
                  <c:v>1602.6175000000001</c:v>
                </c:pt>
                <c:pt idx="81">
                  <c:v>1602.6358333333328</c:v>
                </c:pt>
                <c:pt idx="82">
                  <c:v>1602.6547222222198</c:v>
                </c:pt>
                <c:pt idx="83">
                  <c:v>1602.7394444444446</c:v>
                </c:pt>
                <c:pt idx="84">
                  <c:v>1602.7613888888861</c:v>
                </c:pt>
                <c:pt idx="85">
                  <c:v>1602.8644444444406</c:v>
                </c:pt>
                <c:pt idx="86">
                  <c:v>1602.8827777777781</c:v>
                </c:pt>
                <c:pt idx="87">
                  <c:v>1602.988055555556</c:v>
                </c:pt>
                <c:pt idx="88">
                  <c:v>1603.006388888889</c:v>
                </c:pt>
                <c:pt idx="89">
                  <c:v>1603.0247222222224</c:v>
                </c:pt>
                <c:pt idx="90">
                  <c:v>1603.488055555556</c:v>
                </c:pt>
                <c:pt idx="91">
                  <c:v>1604.32833333333</c:v>
                </c:pt>
                <c:pt idx="92">
                  <c:v>1604.3469444444445</c:v>
                </c:pt>
                <c:pt idx="93">
                  <c:v>1604.3661111111112</c:v>
                </c:pt>
                <c:pt idx="94">
                  <c:v>1607.848888888889</c:v>
                </c:pt>
                <c:pt idx="95">
                  <c:v>1607.8675000000001</c:v>
                </c:pt>
                <c:pt idx="96">
                  <c:v>1607.8858333333328</c:v>
                </c:pt>
                <c:pt idx="97">
                  <c:v>1612.4977777777822</c:v>
                </c:pt>
                <c:pt idx="98">
                  <c:v>1614.9422222222224</c:v>
                </c:pt>
                <c:pt idx="99">
                  <c:v>1616.3605555555557</c:v>
                </c:pt>
                <c:pt idx="100">
                  <c:v>1618.6347222222198</c:v>
                </c:pt>
                <c:pt idx="101">
                  <c:v>1618.6566666666681</c:v>
                </c:pt>
                <c:pt idx="102">
                  <c:v>1618.7927777777809</c:v>
                </c:pt>
                <c:pt idx="103">
                  <c:v>1618.8111111111114</c:v>
                </c:pt>
                <c:pt idx="104">
                  <c:v>1619.0847222222224</c:v>
                </c:pt>
                <c:pt idx="105">
                  <c:v>1619.2727777777811</c:v>
                </c:pt>
                <c:pt idx="106">
                  <c:v>1619.2913888888859</c:v>
                </c:pt>
                <c:pt idx="107">
                  <c:v>1619.6575000000003</c:v>
                </c:pt>
                <c:pt idx="108">
                  <c:v>1619.7844444444411</c:v>
                </c:pt>
                <c:pt idx="109">
                  <c:v>1619.8302777777781</c:v>
                </c:pt>
                <c:pt idx="110">
                  <c:v>1619.9752777777819</c:v>
                </c:pt>
                <c:pt idx="111">
                  <c:v>1619.9938888888878</c:v>
                </c:pt>
                <c:pt idx="112">
                  <c:v>1620.0352777777814</c:v>
                </c:pt>
                <c:pt idx="113">
                  <c:v>1621.2358333333334</c:v>
                </c:pt>
                <c:pt idx="114">
                  <c:v>1621.2577777777819</c:v>
                </c:pt>
                <c:pt idx="115">
                  <c:v>1621.4041666666669</c:v>
                </c:pt>
                <c:pt idx="116">
                  <c:v>1621.9341666666669</c:v>
                </c:pt>
                <c:pt idx="117">
                  <c:v>1622.6697222222224</c:v>
                </c:pt>
                <c:pt idx="118">
                  <c:v>1625.1233333333282</c:v>
                </c:pt>
                <c:pt idx="119">
                  <c:v>1625.2208333333328</c:v>
                </c:pt>
                <c:pt idx="120">
                  <c:v>1626.0625000000002</c:v>
                </c:pt>
                <c:pt idx="121">
                  <c:v>1626.0808333333305</c:v>
                </c:pt>
                <c:pt idx="122">
                  <c:v>1626.1027777777781</c:v>
                </c:pt>
                <c:pt idx="123">
                  <c:v>1626.2530555555556</c:v>
                </c:pt>
                <c:pt idx="124">
                  <c:v>1626.2713888888859</c:v>
                </c:pt>
                <c:pt idx="125">
                  <c:v>1626.3108333333328</c:v>
                </c:pt>
                <c:pt idx="126">
                  <c:v>1626.3422222222198</c:v>
                </c:pt>
                <c:pt idx="127">
                  <c:v>1626.3611111111109</c:v>
                </c:pt>
                <c:pt idx="128">
                  <c:v>1626.5922222222198</c:v>
                </c:pt>
                <c:pt idx="129">
                  <c:v>1627.0108333333328</c:v>
                </c:pt>
                <c:pt idx="130">
                  <c:v>1627.0291666666669</c:v>
                </c:pt>
                <c:pt idx="131">
                  <c:v>1629.6194444444416</c:v>
                </c:pt>
                <c:pt idx="132">
                  <c:v>1629.6377777777811</c:v>
                </c:pt>
                <c:pt idx="133">
                  <c:v>1629.6699999999998</c:v>
                </c:pt>
                <c:pt idx="134">
                  <c:v>1629.7305555555561</c:v>
                </c:pt>
                <c:pt idx="135">
                  <c:v>1636.3116666666667</c:v>
                </c:pt>
                <c:pt idx="136">
                  <c:v>1636.3302777777781</c:v>
                </c:pt>
                <c:pt idx="137">
                  <c:v>1636.8672222222224</c:v>
                </c:pt>
                <c:pt idx="138">
                  <c:v>1636.885555555556</c:v>
                </c:pt>
                <c:pt idx="139">
                  <c:v>1636.9872222222223</c:v>
                </c:pt>
                <c:pt idx="140">
                  <c:v>1637.008888888889</c:v>
                </c:pt>
                <c:pt idx="141">
                  <c:v>1637.030555555556</c:v>
                </c:pt>
                <c:pt idx="142">
                  <c:v>1637.0494444444446</c:v>
                </c:pt>
                <c:pt idx="143">
                  <c:v>1637.1113888888847</c:v>
                </c:pt>
                <c:pt idx="144">
                  <c:v>1637.1463888888859</c:v>
                </c:pt>
                <c:pt idx="145">
                  <c:v>1637.3236111111112</c:v>
                </c:pt>
                <c:pt idx="146">
                  <c:v>1637.6930555555548</c:v>
                </c:pt>
                <c:pt idx="147">
                  <c:v>1637.7116666666698</c:v>
                </c:pt>
                <c:pt idx="148">
                  <c:v>1639.4102777777814</c:v>
                </c:pt>
                <c:pt idx="149">
                  <c:v>1640.3455555555561</c:v>
                </c:pt>
                <c:pt idx="150">
                  <c:v>1640.3641666666658</c:v>
                </c:pt>
                <c:pt idx="151">
                  <c:v>1643.370277777778</c:v>
                </c:pt>
              </c:numCache>
            </c:numRef>
          </c:xVal>
          <c:yVal>
            <c:numRef>
              <c:f>'Run33&amp;34'!$I$2:$I$153</c:f>
              <c:numCache>
                <c:formatCode>General</c:formatCode>
                <c:ptCount val="152"/>
                <c:pt idx="0">
                  <c:v>1046</c:v>
                </c:pt>
                <c:pt idx="1">
                  <c:v>1047</c:v>
                </c:pt>
                <c:pt idx="2">
                  <c:v>1048</c:v>
                </c:pt>
                <c:pt idx="3">
                  <c:v>1049</c:v>
                </c:pt>
                <c:pt idx="4">
                  <c:v>1050</c:v>
                </c:pt>
                <c:pt idx="5">
                  <c:v>1050</c:v>
                </c:pt>
                <c:pt idx="6">
                  <c:v>1050</c:v>
                </c:pt>
                <c:pt idx="7">
                  <c:v>1051</c:v>
                </c:pt>
                <c:pt idx="8">
                  <c:v>1052</c:v>
                </c:pt>
                <c:pt idx="9">
                  <c:v>1052</c:v>
                </c:pt>
                <c:pt idx="10">
                  <c:v>1053</c:v>
                </c:pt>
                <c:pt idx="11">
                  <c:v>1053</c:v>
                </c:pt>
                <c:pt idx="12">
                  <c:v>1053</c:v>
                </c:pt>
                <c:pt idx="13">
                  <c:v>1053</c:v>
                </c:pt>
                <c:pt idx="14">
                  <c:v>1053</c:v>
                </c:pt>
                <c:pt idx="15">
                  <c:v>1053</c:v>
                </c:pt>
                <c:pt idx="16">
                  <c:v>1053</c:v>
                </c:pt>
                <c:pt idx="17">
                  <c:v>1054</c:v>
                </c:pt>
                <c:pt idx="18">
                  <c:v>1054</c:v>
                </c:pt>
                <c:pt idx="19">
                  <c:v>1055</c:v>
                </c:pt>
                <c:pt idx="20">
                  <c:v>1055</c:v>
                </c:pt>
                <c:pt idx="21">
                  <c:v>1055</c:v>
                </c:pt>
                <c:pt idx="22">
                  <c:v>1056</c:v>
                </c:pt>
                <c:pt idx="23">
                  <c:v>1057</c:v>
                </c:pt>
                <c:pt idx="24">
                  <c:v>1057</c:v>
                </c:pt>
                <c:pt idx="25">
                  <c:v>1057</c:v>
                </c:pt>
                <c:pt idx="26">
                  <c:v>1057</c:v>
                </c:pt>
                <c:pt idx="27">
                  <c:v>1058</c:v>
                </c:pt>
                <c:pt idx="28">
                  <c:v>1059</c:v>
                </c:pt>
                <c:pt idx="29">
                  <c:v>1059</c:v>
                </c:pt>
                <c:pt idx="30">
                  <c:v>1060</c:v>
                </c:pt>
                <c:pt idx="31">
                  <c:v>1061</c:v>
                </c:pt>
                <c:pt idx="32">
                  <c:v>1061</c:v>
                </c:pt>
                <c:pt idx="33">
                  <c:v>1061</c:v>
                </c:pt>
                <c:pt idx="34">
                  <c:v>1062</c:v>
                </c:pt>
                <c:pt idx="35">
                  <c:v>1063</c:v>
                </c:pt>
                <c:pt idx="36">
                  <c:v>1063</c:v>
                </c:pt>
                <c:pt idx="37">
                  <c:v>1064</c:v>
                </c:pt>
                <c:pt idx="38">
                  <c:v>1064</c:v>
                </c:pt>
                <c:pt idx="39">
                  <c:v>1065</c:v>
                </c:pt>
                <c:pt idx="40">
                  <c:v>1065</c:v>
                </c:pt>
                <c:pt idx="41">
                  <c:v>1065</c:v>
                </c:pt>
                <c:pt idx="42">
                  <c:v>1065</c:v>
                </c:pt>
                <c:pt idx="43">
                  <c:v>1066</c:v>
                </c:pt>
                <c:pt idx="44">
                  <c:v>1067</c:v>
                </c:pt>
                <c:pt idx="45">
                  <c:v>1068</c:v>
                </c:pt>
                <c:pt idx="46">
                  <c:v>1068</c:v>
                </c:pt>
                <c:pt idx="47">
                  <c:v>1068</c:v>
                </c:pt>
                <c:pt idx="48">
                  <c:v>1069</c:v>
                </c:pt>
                <c:pt idx="49">
                  <c:v>1069</c:v>
                </c:pt>
                <c:pt idx="50">
                  <c:v>1070</c:v>
                </c:pt>
                <c:pt idx="51">
                  <c:v>1070</c:v>
                </c:pt>
                <c:pt idx="52">
                  <c:v>1071</c:v>
                </c:pt>
                <c:pt idx="53">
                  <c:v>1072</c:v>
                </c:pt>
                <c:pt idx="54">
                  <c:v>1073</c:v>
                </c:pt>
                <c:pt idx="55">
                  <c:v>1073</c:v>
                </c:pt>
                <c:pt idx="56">
                  <c:v>1074</c:v>
                </c:pt>
                <c:pt idx="57">
                  <c:v>1074</c:v>
                </c:pt>
                <c:pt idx="58">
                  <c:v>1075</c:v>
                </c:pt>
                <c:pt idx="59">
                  <c:v>1076</c:v>
                </c:pt>
                <c:pt idx="60">
                  <c:v>1077</c:v>
                </c:pt>
                <c:pt idx="61">
                  <c:v>1078</c:v>
                </c:pt>
                <c:pt idx="62">
                  <c:v>1079</c:v>
                </c:pt>
                <c:pt idx="63">
                  <c:v>1080</c:v>
                </c:pt>
                <c:pt idx="64">
                  <c:v>1080</c:v>
                </c:pt>
                <c:pt idx="65">
                  <c:v>1081</c:v>
                </c:pt>
                <c:pt idx="66">
                  <c:v>1082</c:v>
                </c:pt>
                <c:pt idx="67">
                  <c:v>1082</c:v>
                </c:pt>
                <c:pt idx="68">
                  <c:v>1082</c:v>
                </c:pt>
                <c:pt idx="69">
                  <c:v>1082</c:v>
                </c:pt>
                <c:pt idx="70">
                  <c:v>1082</c:v>
                </c:pt>
                <c:pt idx="71">
                  <c:v>1082</c:v>
                </c:pt>
                <c:pt idx="72">
                  <c:v>1082</c:v>
                </c:pt>
                <c:pt idx="73">
                  <c:v>1083</c:v>
                </c:pt>
                <c:pt idx="74">
                  <c:v>1083</c:v>
                </c:pt>
                <c:pt idx="75">
                  <c:v>1084</c:v>
                </c:pt>
                <c:pt idx="76">
                  <c:v>1084</c:v>
                </c:pt>
                <c:pt idx="77">
                  <c:v>1085</c:v>
                </c:pt>
                <c:pt idx="78">
                  <c:v>1085</c:v>
                </c:pt>
                <c:pt idx="79">
                  <c:v>1086</c:v>
                </c:pt>
                <c:pt idx="80">
                  <c:v>1087</c:v>
                </c:pt>
                <c:pt idx="81">
                  <c:v>1087</c:v>
                </c:pt>
                <c:pt idx="82">
                  <c:v>1087</c:v>
                </c:pt>
                <c:pt idx="83">
                  <c:v>1088</c:v>
                </c:pt>
                <c:pt idx="84">
                  <c:v>1088</c:v>
                </c:pt>
                <c:pt idx="85">
                  <c:v>1089</c:v>
                </c:pt>
                <c:pt idx="86">
                  <c:v>1089</c:v>
                </c:pt>
                <c:pt idx="87">
                  <c:v>1090</c:v>
                </c:pt>
                <c:pt idx="88">
                  <c:v>1090</c:v>
                </c:pt>
                <c:pt idx="89">
                  <c:v>1090</c:v>
                </c:pt>
                <c:pt idx="90">
                  <c:v>1091</c:v>
                </c:pt>
                <c:pt idx="91">
                  <c:v>1092</c:v>
                </c:pt>
                <c:pt idx="92">
                  <c:v>1092</c:v>
                </c:pt>
                <c:pt idx="93">
                  <c:v>1092</c:v>
                </c:pt>
                <c:pt idx="94">
                  <c:v>1093</c:v>
                </c:pt>
                <c:pt idx="95">
                  <c:v>1093</c:v>
                </c:pt>
                <c:pt idx="96">
                  <c:v>1093</c:v>
                </c:pt>
                <c:pt idx="97">
                  <c:v>1093</c:v>
                </c:pt>
                <c:pt idx="98">
                  <c:v>1094</c:v>
                </c:pt>
                <c:pt idx="99">
                  <c:v>1094</c:v>
                </c:pt>
                <c:pt idx="100">
                  <c:v>1095</c:v>
                </c:pt>
                <c:pt idx="101">
                  <c:v>1095</c:v>
                </c:pt>
                <c:pt idx="102">
                  <c:v>1096</c:v>
                </c:pt>
                <c:pt idx="103">
                  <c:v>1096</c:v>
                </c:pt>
                <c:pt idx="104">
                  <c:v>1097</c:v>
                </c:pt>
                <c:pt idx="105">
                  <c:v>1098</c:v>
                </c:pt>
                <c:pt idx="106">
                  <c:v>1098</c:v>
                </c:pt>
                <c:pt idx="107">
                  <c:v>1099</c:v>
                </c:pt>
                <c:pt idx="108">
                  <c:v>1100</c:v>
                </c:pt>
                <c:pt idx="109">
                  <c:v>1101</c:v>
                </c:pt>
                <c:pt idx="110">
                  <c:v>1102</c:v>
                </c:pt>
                <c:pt idx="111">
                  <c:v>1102</c:v>
                </c:pt>
                <c:pt idx="112">
                  <c:v>1103</c:v>
                </c:pt>
                <c:pt idx="113">
                  <c:v>1104</c:v>
                </c:pt>
                <c:pt idx="114">
                  <c:v>1104</c:v>
                </c:pt>
                <c:pt idx="115">
                  <c:v>1105</c:v>
                </c:pt>
                <c:pt idx="116">
                  <c:v>1106</c:v>
                </c:pt>
                <c:pt idx="117">
                  <c:v>1107</c:v>
                </c:pt>
                <c:pt idx="118">
                  <c:v>1107</c:v>
                </c:pt>
                <c:pt idx="119">
                  <c:v>1108</c:v>
                </c:pt>
                <c:pt idx="120">
                  <c:v>1109</c:v>
                </c:pt>
                <c:pt idx="121">
                  <c:v>1109</c:v>
                </c:pt>
                <c:pt idx="122">
                  <c:v>1109</c:v>
                </c:pt>
                <c:pt idx="123">
                  <c:v>1110</c:v>
                </c:pt>
                <c:pt idx="124">
                  <c:v>1110</c:v>
                </c:pt>
                <c:pt idx="125">
                  <c:v>1111</c:v>
                </c:pt>
                <c:pt idx="126">
                  <c:v>1112</c:v>
                </c:pt>
                <c:pt idx="127">
                  <c:v>1112</c:v>
                </c:pt>
                <c:pt idx="128">
                  <c:v>1113</c:v>
                </c:pt>
                <c:pt idx="129">
                  <c:v>1114</c:v>
                </c:pt>
                <c:pt idx="130">
                  <c:v>1114</c:v>
                </c:pt>
                <c:pt idx="131">
                  <c:v>1115</c:v>
                </c:pt>
                <c:pt idx="132">
                  <c:v>1115</c:v>
                </c:pt>
                <c:pt idx="133">
                  <c:v>1116</c:v>
                </c:pt>
                <c:pt idx="134">
                  <c:v>1117</c:v>
                </c:pt>
                <c:pt idx="135">
                  <c:v>1118</c:v>
                </c:pt>
                <c:pt idx="136">
                  <c:v>1118</c:v>
                </c:pt>
                <c:pt idx="137">
                  <c:v>1119</c:v>
                </c:pt>
                <c:pt idx="138">
                  <c:v>1119</c:v>
                </c:pt>
                <c:pt idx="139">
                  <c:v>1120</c:v>
                </c:pt>
                <c:pt idx="140">
                  <c:v>1120</c:v>
                </c:pt>
                <c:pt idx="141">
                  <c:v>1120</c:v>
                </c:pt>
                <c:pt idx="142">
                  <c:v>1120</c:v>
                </c:pt>
                <c:pt idx="143">
                  <c:v>1121</c:v>
                </c:pt>
                <c:pt idx="144">
                  <c:v>1122</c:v>
                </c:pt>
                <c:pt idx="145">
                  <c:v>1123</c:v>
                </c:pt>
                <c:pt idx="146">
                  <c:v>1124</c:v>
                </c:pt>
                <c:pt idx="147">
                  <c:v>1124</c:v>
                </c:pt>
                <c:pt idx="148">
                  <c:v>1125</c:v>
                </c:pt>
                <c:pt idx="149">
                  <c:v>1126</c:v>
                </c:pt>
                <c:pt idx="150">
                  <c:v>1126</c:v>
                </c:pt>
                <c:pt idx="151">
                  <c:v>1126</c:v>
                </c:pt>
              </c:numCache>
            </c:numRef>
          </c:yVal>
        </c:ser>
        <c:axId val="66135552"/>
        <c:axId val="66137088"/>
      </c:scatterChart>
      <c:valAx>
        <c:axId val="66135552"/>
        <c:scaling>
          <c:orientation val="minMax"/>
        </c:scaling>
        <c:axPos val="b"/>
        <c:numFmt formatCode="General" sourceLinked="1"/>
        <c:tickLblPos val="nextTo"/>
        <c:crossAx val="66137088"/>
        <c:crosses val="autoZero"/>
        <c:crossBetween val="midCat"/>
      </c:valAx>
      <c:valAx>
        <c:axId val="66137088"/>
        <c:scaling>
          <c:orientation val="minMax"/>
        </c:scaling>
        <c:axPos val="l"/>
        <c:majorGridlines/>
        <c:numFmt formatCode="General" sourceLinked="1"/>
        <c:tickLblPos val="nextTo"/>
        <c:crossAx val="66135552"/>
        <c:crosses val="autoZero"/>
        <c:crossBetween val="midCat"/>
      </c:valAx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ja-JP"/>
  <c:chart>
    <c:title>
      <c:tx>
        <c:rich>
          <a:bodyPr/>
          <a:lstStyle/>
          <a:p>
            <a:pPr>
              <a:defRPr sz="1400"/>
            </a:pPr>
            <a:r>
              <a:rPr lang="en-US" altLang="en-US" sz="1400"/>
              <a:t>Run 36  #ACC-BD</a:t>
            </a:r>
          </a:p>
          <a:p>
            <a:pPr>
              <a:defRPr sz="1400"/>
            </a:pPr>
            <a:r>
              <a:rPr lang="en-US" altLang="en-US" sz="1400"/>
              <a:t>252nsec, 120MV/m</a:t>
            </a:r>
          </a:p>
          <a:p>
            <a:pPr>
              <a:defRPr sz="1400"/>
            </a:pPr>
            <a:r>
              <a:rPr lang="en-US" altLang="en-US" sz="1400"/>
              <a:t>4BD / 67 hrs</a:t>
            </a:r>
          </a:p>
          <a:p>
            <a:pPr>
              <a:defRPr sz="1400"/>
            </a:pPr>
            <a:r>
              <a:rPr lang="en-US" altLang="en-US" sz="1400"/>
              <a:t>BDR=1.6*10^-6</a:t>
            </a:r>
          </a:p>
        </c:rich>
      </c:tx>
      <c:layout>
        <c:manualLayout>
          <c:xMode val="edge"/>
          <c:yMode val="edge"/>
          <c:x val="0.5554933159215093"/>
          <c:y val="0.46231800865289557"/>
        </c:manualLayout>
      </c:layout>
    </c:title>
    <c:plotArea>
      <c:layout>
        <c:manualLayout>
          <c:layoutTarget val="inner"/>
          <c:xMode val="edge"/>
          <c:yMode val="edge"/>
          <c:x val="0.11265507436570428"/>
          <c:y val="5.1284995625546802E-2"/>
          <c:w val="0.82862970253718704"/>
          <c:h val="0.79834062408865569"/>
        </c:manualLayout>
      </c:layout>
      <c:scatterChart>
        <c:scatterStyle val="lineMarker"/>
        <c:ser>
          <c:idx val="0"/>
          <c:order val="0"/>
          <c:tx>
            <c:strRef>
              <c:f>'Run36'!$J$1</c:f>
              <c:strCache>
                <c:ptCount val="1"/>
                <c:pt idx="0">
                  <c:v>#ACC-BD</c:v>
                </c:pt>
              </c:strCache>
            </c:strRef>
          </c:tx>
          <c:xVal>
            <c:numRef>
              <c:f>'Run36'!$I$3:$I$8</c:f>
              <c:numCache>
                <c:formatCode>General</c:formatCode>
                <c:ptCount val="6"/>
                <c:pt idx="0">
                  <c:v>1676.5658333333338</c:v>
                </c:pt>
                <c:pt idx="1">
                  <c:v>1677.2111111111117</c:v>
                </c:pt>
                <c:pt idx="2">
                  <c:v>1677.229722222223</c:v>
                </c:pt>
                <c:pt idx="3">
                  <c:v>1677.4430555555559</c:v>
                </c:pt>
                <c:pt idx="4">
                  <c:v>1714.843888888887</c:v>
                </c:pt>
                <c:pt idx="5">
                  <c:v>1744</c:v>
                </c:pt>
              </c:numCache>
            </c:numRef>
          </c:xVal>
          <c:yVal>
            <c:numRef>
              <c:f>'Run36'!$J$3:$J$8</c:f>
              <c:numCache>
                <c:formatCode>General</c:formatCode>
                <c:ptCount val="6"/>
                <c:pt idx="0">
                  <c:v>1141</c:v>
                </c:pt>
                <c:pt idx="1">
                  <c:v>1142</c:v>
                </c:pt>
                <c:pt idx="2">
                  <c:v>1142</c:v>
                </c:pt>
                <c:pt idx="3">
                  <c:v>1143</c:v>
                </c:pt>
                <c:pt idx="4">
                  <c:v>1143</c:v>
                </c:pt>
                <c:pt idx="5">
                  <c:v>1144</c:v>
                </c:pt>
              </c:numCache>
            </c:numRef>
          </c:yVal>
        </c:ser>
        <c:axId val="66153856"/>
        <c:axId val="66155648"/>
      </c:scatterChart>
      <c:valAx>
        <c:axId val="66153856"/>
        <c:scaling>
          <c:orientation val="minMax"/>
        </c:scaling>
        <c:axPos val="b"/>
        <c:numFmt formatCode="General" sourceLinked="1"/>
        <c:tickLblPos val="nextTo"/>
        <c:crossAx val="66155648"/>
        <c:crosses val="autoZero"/>
        <c:crossBetween val="midCat"/>
      </c:valAx>
      <c:valAx>
        <c:axId val="66155648"/>
        <c:scaling>
          <c:orientation val="minMax"/>
          <c:min val="1140"/>
        </c:scaling>
        <c:axPos val="l"/>
        <c:majorGridlines/>
        <c:numFmt formatCode="General" sourceLinked="1"/>
        <c:tickLblPos val="nextTo"/>
        <c:crossAx val="66153856"/>
        <c:crosses val="autoZero"/>
        <c:crossBetween val="midCat"/>
      </c:valAx>
    </c:plotArea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ja-JP"/>
  <c:chart>
    <c:title>
      <c:layout>
        <c:manualLayout>
          <c:xMode val="edge"/>
          <c:yMode val="edge"/>
          <c:x val="1.5196612220205678E-2"/>
          <c:y val="2.0997369542130592E-2"/>
        </c:manualLayout>
      </c:layout>
    </c:title>
    <c:plotArea>
      <c:layout/>
      <c:scatterChart>
        <c:scatterStyle val="lineMarker"/>
        <c:ser>
          <c:idx val="0"/>
          <c:order val="0"/>
          <c:tx>
            <c:strRef>
              <c:f>'plot run_16'!$D$1</c:f>
              <c:strCache>
                <c:ptCount val="1"/>
                <c:pt idx="0">
                  <c:v>ACC-BD</c:v>
                </c:pt>
              </c:strCache>
            </c:strRef>
          </c:tx>
          <c:xVal>
            <c:numRef>
              <c:f>'plot run_16'!$C$2:$C$160</c:f>
              <c:numCache>
                <c:formatCode>General</c:formatCode>
                <c:ptCount val="159"/>
                <c:pt idx="0">
                  <c:v>618.49888888888893</c:v>
                </c:pt>
                <c:pt idx="1">
                  <c:v>618.63499999999999</c:v>
                </c:pt>
                <c:pt idx="2">
                  <c:v>618.6536111111111</c:v>
                </c:pt>
                <c:pt idx="3">
                  <c:v>618.83472222222224</c:v>
                </c:pt>
                <c:pt idx="4">
                  <c:v>618.86388888888848</c:v>
                </c:pt>
                <c:pt idx="5">
                  <c:v>619.02777777777851</c:v>
                </c:pt>
                <c:pt idx="6">
                  <c:v>619.04611111111046</c:v>
                </c:pt>
                <c:pt idx="7">
                  <c:v>619.06777777777802</c:v>
                </c:pt>
                <c:pt idx="8">
                  <c:v>619.08972222222303</c:v>
                </c:pt>
                <c:pt idx="9">
                  <c:v>619.13666666666802</c:v>
                </c:pt>
                <c:pt idx="10">
                  <c:v>619.155277777778</c:v>
                </c:pt>
                <c:pt idx="11">
                  <c:v>619.17361111111154</c:v>
                </c:pt>
                <c:pt idx="12">
                  <c:v>619.1919444444444</c:v>
                </c:pt>
                <c:pt idx="13">
                  <c:v>619.60388888888895</c:v>
                </c:pt>
                <c:pt idx="14">
                  <c:v>619.62250000000006</c:v>
                </c:pt>
                <c:pt idx="15">
                  <c:v>619.69416666666962</c:v>
                </c:pt>
                <c:pt idx="16">
                  <c:v>619.71250000000009</c:v>
                </c:pt>
                <c:pt idx="17">
                  <c:v>619.73388888888894</c:v>
                </c:pt>
                <c:pt idx="18">
                  <c:v>619.88249999999948</c:v>
                </c:pt>
                <c:pt idx="19">
                  <c:v>619.98555555555561</c:v>
                </c:pt>
                <c:pt idx="20">
                  <c:v>620.19777777778029</c:v>
                </c:pt>
                <c:pt idx="21">
                  <c:v>620.2161111111111</c:v>
                </c:pt>
                <c:pt idx="22">
                  <c:v>620.23444444444442</c:v>
                </c:pt>
                <c:pt idx="23">
                  <c:v>620.25611111111118</c:v>
                </c:pt>
                <c:pt idx="24">
                  <c:v>620.27750000000003</c:v>
                </c:pt>
                <c:pt idx="25">
                  <c:v>620.29583333333585</c:v>
                </c:pt>
                <c:pt idx="26">
                  <c:v>620.3147222222226</c:v>
                </c:pt>
                <c:pt idx="27">
                  <c:v>620.47416666666925</c:v>
                </c:pt>
                <c:pt idx="28">
                  <c:v>620.49277777777854</c:v>
                </c:pt>
                <c:pt idx="29">
                  <c:v>620.69749999999999</c:v>
                </c:pt>
                <c:pt idx="30">
                  <c:v>620.7161111111111</c:v>
                </c:pt>
                <c:pt idx="31">
                  <c:v>620.73444444444442</c:v>
                </c:pt>
                <c:pt idx="32">
                  <c:v>620.75305555555565</c:v>
                </c:pt>
                <c:pt idx="33">
                  <c:v>621.01888888888891</c:v>
                </c:pt>
                <c:pt idx="34">
                  <c:v>621.04083333333335</c:v>
                </c:pt>
                <c:pt idx="35">
                  <c:v>621.06277777777802</c:v>
                </c:pt>
                <c:pt idx="36">
                  <c:v>621.08166666666853</c:v>
                </c:pt>
                <c:pt idx="37">
                  <c:v>621.10027777777805</c:v>
                </c:pt>
                <c:pt idx="38">
                  <c:v>621.36944444444248</c:v>
                </c:pt>
                <c:pt idx="39">
                  <c:v>621.39138888888897</c:v>
                </c:pt>
                <c:pt idx="40">
                  <c:v>621.41027777777811</c:v>
                </c:pt>
                <c:pt idx="41">
                  <c:v>621.43222222221959</c:v>
                </c:pt>
                <c:pt idx="42">
                  <c:v>621.45361111111117</c:v>
                </c:pt>
                <c:pt idx="43">
                  <c:v>621.59861111111115</c:v>
                </c:pt>
                <c:pt idx="44">
                  <c:v>621.67194444444442</c:v>
                </c:pt>
                <c:pt idx="45">
                  <c:v>621.79361111111155</c:v>
                </c:pt>
                <c:pt idx="46">
                  <c:v>621.81222222221959</c:v>
                </c:pt>
                <c:pt idx="47">
                  <c:v>621.83055555555541</c:v>
                </c:pt>
                <c:pt idx="48">
                  <c:v>621.97444444444443</c:v>
                </c:pt>
                <c:pt idx="49">
                  <c:v>621.99305555555554</c:v>
                </c:pt>
                <c:pt idx="50">
                  <c:v>622.15972222222251</c:v>
                </c:pt>
                <c:pt idx="51">
                  <c:v>622.18138888888893</c:v>
                </c:pt>
                <c:pt idx="52">
                  <c:v>622.20361111111151</c:v>
                </c:pt>
                <c:pt idx="53">
                  <c:v>622.29000000000053</c:v>
                </c:pt>
                <c:pt idx="54">
                  <c:v>622.60250000000008</c:v>
                </c:pt>
                <c:pt idx="55">
                  <c:v>622.62111111111119</c:v>
                </c:pt>
                <c:pt idx="56">
                  <c:v>622.64249999999947</c:v>
                </c:pt>
                <c:pt idx="57">
                  <c:v>622.66388888888889</c:v>
                </c:pt>
                <c:pt idx="58">
                  <c:v>623.43277777777803</c:v>
                </c:pt>
                <c:pt idx="59">
                  <c:v>623.45444444444297</c:v>
                </c:pt>
                <c:pt idx="60">
                  <c:v>624.14944444444438</c:v>
                </c:pt>
                <c:pt idx="61">
                  <c:v>624.17722222222221</c:v>
                </c:pt>
                <c:pt idx="62">
                  <c:v>624.19583333333355</c:v>
                </c:pt>
                <c:pt idx="63">
                  <c:v>624.21416666666971</c:v>
                </c:pt>
                <c:pt idx="64">
                  <c:v>624.71472222222303</c:v>
                </c:pt>
                <c:pt idx="65">
                  <c:v>624.76861111111111</c:v>
                </c:pt>
                <c:pt idx="66">
                  <c:v>624.94944444444297</c:v>
                </c:pt>
                <c:pt idx="67">
                  <c:v>624.98500000000001</c:v>
                </c:pt>
                <c:pt idx="68">
                  <c:v>625.20666666666853</c:v>
                </c:pt>
                <c:pt idx="69">
                  <c:v>625.22527777777805</c:v>
                </c:pt>
                <c:pt idx="70">
                  <c:v>625.47833333333585</c:v>
                </c:pt>
                <c:pt idx="71">
                  <c:v>625.49722222222226</c:v>
                </c:pt>
                <c:pt idx="72">
                  <c:v>625.5158333333336</c:v>
                </c:pt>
                <c:pt idx="73">
                  <c:v>625.53416666666851</c:v>
                </c:pt>
                <c:pt idx="74">
                  <c:v>625.88499999999999</c:v>
                </c:pt>
                <c:pt idx="75">
                  <c:v>625.90333333333353</c:v>
                </c:pt>
                <c:pt idx="76">
                  <c:v>625.92333333333352</c:v>
                </c:pt>
                <c:pt idx="77">
                  <c:v>626.0883333333361</c:v>
                </c:pt>
                <c:pt idx="78">
                  <c:v>626.18888888888955</c:v>
                </c:pt>
                <c:pt idx="79">
                  <c:v>626.2072222222223</c:v>
                </c:pt>
                <c:pt idx="80">
                  <c:v>626.57611111111112</c:v>
                </c:pt>
                <c:pt idx="81">
                  <c:v>626.59472222222303</c:v>
                </c:pt>
                <c:pt idx="82">
                  <c:v>626.61305555555555</c:v>
                </c:pt>
                <c:pt idx="83">
                  <c:v>626.63111111111118</c:v>
                </c:pt>
                <c:pt idx="84">
                  <c:v>626.64972222222252</c:v>
                </c:pt>
                <c:pt idx="85">
                  <c:v>626.67111111111114</c:v>
                </c:pt>
                <c:pt idx="86">
                  <c:v>626.68944444444458</c:v>
                </c:pt>
                <c:pt idx="87">
                  <c:v>626.70833333333621</c:v>
                </c:pt>
                <c:pt idx="88">
                  <c:v>627.01833333333354</c:v>
                </c:pt>
                <c:pt idx="89">
                  <c:v>627.03694444444238</c:v>
                </c:pt>
                <c:pt idx="90">
                  <c:v>627.21500000000003</c:v>
                </c:pt>
                <c:pt idx="91">
                  <c:v>627.28861111111155</c:v>
                </c:pt>
                <c:pt idx="92">
                  <c:v>627.30749999999796</c:v>
                </c:pt>
                <c:pt idx="93">
                  <c:v>627.32666666666671</c:v>
                </c:pt>
                <c:pt idx="94">
                  <c:v>627.67972222222352</c:v>
                </c:pt>
                <c:pt idx="95">
                  <c:v>627.69833333333622</c:v>
                </c:pt>
                <c:pt idx="96">
                  <c:v>627.73388888888894</c:v>
                </c:pt>
                <c:pt idx="97">
                  <c:v>627.75555555555559</c:v>
                </c:pt>
                <c:pt idx="98">
                  <c:v>627.77750000000003</c:v>
                </c:pt>
                <c:pt idx="99">
                  <c:v>627.79583333333585</c:v>
                </c:pt>
                <c:pt idx="100">
                  <c:v>628.16888888888889</c:v>
                </c:pt>
                <c:pt idx="101">
                  <c:v>628.73277777777855</c:v>
                </c:pt>
                <c:pt idx="102">
                  <c:v>628.7508333333335</c:v>
                </c:pt>
                <c:pt idx="103">
                  <c:v>628.94833333333361</c:v>
                </c:pt>
                <c:pt idx="104">
                  <c:v>628.96694444444199</c:v>
                </c:pt>
                <c:pt idx="105">
                  <c:v>628.98583333333352</c:v>
                </c:pt>
                <c:pt idx="106">
                  <c:v>629.0044444444444</c:v>
                </c:pt>
                <c:pt idx="107">
                  <c:v>629.56916666666802</c:v>
                </c:pt>
                <c:pt idx="108">
                  <c:v>629.58777777778005</c:v>
                </c:pt>
                <c:pt idx="109">
                  <c:v>629.7211111111111</c:v>
                </c:pt>
                <c:pt idx="110">
                  <c:v>629.73972222222255</c:v>
                </c:pt>
                <c:pt idx="111">
                  <c:v>629.75805555555564</c:v>
                </c:pt>
                <c:pt idx="112">
                  <c:v>629.77666666666971</c:v>
                </c:pt>
                <c:pt idx="113">
                  <c:v>630.06499999999949</c:v>
                </c:pt>
                <c:pt idx="114">
                  <c:v>630.08361111111151</c:v>
                </c:pt>
                <c:pt idx="115">
                  <c:v>630.10222222222228</c:v>
                </c:pt>
                <c:pt idx="116">
                  <c:v>631.43611111110908</c:v>
                </c:pt>
                <c:pt idx="117">
                  <c:v>631.46333333333359</c:v>
                </c:pt>
                <c:pt idx="118">
                  <c:v>631.7658333333336</c:v>
                </c:pt>
                <c:pt idx="119">
                  <c:v>632.25361111111113</c:v>
                </c:pt>
                <c:pt idx="120">
                  <c:v>632.56861111111118</c:v>
                </c:pt>
                <c:pt idx="121">
                  <c:v>635.95416666666665</c:v>
                </c:pt>
                <c:pt idx="122">
                  <c:v>637.06861111111118</c:v>
                </c:pt>
                <c:pt idx="123">
                  <c:v>637.08750000000009</c:v>
                </c:pt>
                <c:pt idx="124">
                  <c:v>637.0913888888889</c:v>
                </c:pt>
                <c:pt idx="125">
                  <c:v>637.11222222222227</c:v>
                </c:pt>
                <c:pt idx="126">
                  <c:v>637.13027777777802</c:v>
                </c:pt>
                <c:pt idx="127">
                  <c:v>637.14861111111111</c:v>
                </c:pt>
                <c:pt idx="128">
                  <c:v>638.3577777777781</c:v>
                </c:pt>
                <c:pt idx="129">
                  <c:v>639.49194444444447</c:v>
                </c:pt>
                <c:pt idx="130">
                  <c:v>639.51027777777801</c:v>
                </c:pt>
                <c:pt idx="131">
                  <c:v>639.52916666666852</c:v>
                </c:pt>
                <c:pt idx="132">
                  <c:v>639.80527777777809</c:v>
                </c:pt>
                <c:pt idx="133">
                  <c:v>641.15722222221996</c:v>
                </c:pt>
                <c:pt idx="134">
                  <c:v>641.17555555555555</c:v>
                </c:pt>
                <c:pt idx="135">
                  <c:v>641.9247222222225</c:v>
                </c:pt>
                <c:pt idx="136">
                  <c:v>642.3283333333336</c:v>
                </c:pt>
                <c:pt idx="137">
                  <c:v>643.0447222222225</c:v>
                </c:pt>
                <c:pt idx="138">
                  <c:v>646.05944444444447</c:v>
                </c:pt>
                <c:pt idx="139">
                  <c:v>646.07805555555797</c:v>
                </c:pt>
                <c:pt idx="140">
                  <c:v>646.09944444444443</c:v>
                </c:pt>
                <c:pt idx="141">
                  <c:v>646.11833333333561</c:v>
                </c:pt>
                <c:pt idx="142">
                  <c:v>646.21027777777851</c:v>
                </c:pt>
                <c:pt idx="143">
                  <c:v>646.22916666666924</c:v>
                </c:pt>
                <c:pt idx="144">
                  <c:v>648.32944444444297</c:v>
                </c:pt>
                <c:pt idx="145">
                  <c:v>648.34805555555556</c:v>
                </c:pt>
                <c:pt idx="146">
                  <c:v>648.36972222222221</c:v>
                </c:pt>
                <c:pt idx="147">
                  <c:v>648.38805555555564</c:v>
                </c:pt>
                <c:pt idx="148">
                  <c:v>648.71250000000009</c:v>
                </c:pt>
                <c:pt idx="149">
                  <c:v>650.28583333333586</c:v>
                </c:pt>
                <c:pt idx="150">
                  <c:v>650.85194444444187</c:v>
                </c:pt>
                <c:pt idx="151">
                  <c:v>651.91833333333352</c:v>
                </c:pt>
                <c:pt idx="152">
                  <c:v>651.94027777777785</c:v>
                </c:pt>
                <c:pt idx="153">
                  <c:v>651.96194444444188</c:v>
                </c:pt>
                <c:pt idx="154">
                  <c:v>651.98027777777804</c:v>
                </c:pt>
                <c:pt idx="155">
                  <c:v>652.32083333333333</c:v>
                </c:pt>
                <c:pt idx="156">
                  <c:v>653.31777777777802</c:v>
                </c:pt>
                <c:pt idx="157">
                  <c:v>653.4711111111111</c:v>
                </c:pt>
                <c:pt idx="158">
                  <c:v>657.1919444444444</c:v>
                </c:pt>
              </c:numCache>
            </c:numRef>
          </c:xVal>
          <c:yVal>
            <c:numRef>
              <c:f>'plot run_16'!$D$2:$D$160</c:f>
              <c:numCache>
                <c:formatCode>General</c:formatCode>
                <c:ptCount val="159"/>
                <c:pt idx="0">
                  <c:v>653</c:v>
                </c:pt>
                <c:pt idx="1">
                  <c:v>654</c:v>
                </c:pt>
                <c:pt idx="2">
                  <c:v>654</c:v>
                </c:pt>
                <c:pt idx="3">
                  <c:v>655</c:v>
                </c:pt>
                <c:pt idx="4">
                  <c:v>656</c:v>
                </c:pt>
                <c:pt idx="5">
                  <c:v>657</c:v>
                </c:pt>
                <c:pt idx="6">
                  <c:v>657</c:v>
                </c:pt>
                <c:pt idx="7">
                  <c:v>657</c:v>
                </c:pt>
                <c:pt idx="8">
                  <c:v>657</c:v>
                </c:pt>
                <c:pt idx="9">
                  <c:v>658</c:v>
                </c:pt>
                <c:pt idx="10">
                  <c:v>658</c:v>
                </c:pt>
                <c:pt idx="11">
                  <c:v>658</c:v>
                </c:pt>
                <c:pt idx="12">
                  <c:v>658</c:v>
                </c:pt>
                <c:pt idx="13">
                  <c:v>659</c:v>
                </c:pt>
                <c:pt idx="14">
                  <c:v>659</c:v>
                </c:pt>
                <c:pt idx="15">
                  <c:v>660</c:v>
                </c:pt>
                <c:pt idx="16">
                  <c:v>660</c:v>
                </c:pt>
                <c:pt idx="17">
                  <c:v>660</c:v>
                </c:pt>
                <c:pt idx="18">
                  <c:v>661</c:v>
                </c:pt>
                <c:pt idx="19">
                  <c:v>662</c:v>
                </c:pt>
                <c:pt idx="20">
                  <c:v>662</c:v>
                </c:pt>
                <c:pt idx="21">
                  <c:v>662</c:v>
                </c:pt>
                <c:pt idx="22">
                  <c:v>662</c:v>
                </c:pt>
                <c:pt idx="23">
                  <c:v>662</c:v>
                </c:pt>
                <c:pt idx="24">
                  <c:v>662</c:v>
                </c:pt>
                <c:pt idx="25">
                  <c:v>662</c:v>
                </c:pt>
                <c:pt idx="26">
                  <c:v>662</c:v>
                </c:pt>
                <c:pt idx="27">
                  <c:v>663</c:v>
                </c:pt>
                <c:pt idx="28">
                  <c:v>663</c:v>
                </c:pt>
                <c:pt idx="29">
                  <c:v>664</c:v>
                </c:pt>
                <c:pt idx="30">
                  <c:v>664</c:v>
                </c:pt>
                <c:pt idx="31">
                  <c:v>664</c:v>
                </c:pt>
                <c:pt idx="32">
                  <c:v>664</c:v>
                </c:pt>
                <c:pt idx="33">
                  <c:v>665</c:v>
                </c:pt>
                <c:pt idx="34">
                  <c:v>665</c:v>
                </c:pt>
                <c:pt idx="35">
                  <c:v>665</c:v>
                </c:pt>
                <c:pt idx="36">
                  <c:v>665</c:v>
                </c:pt>
                <c:pt idx="37">
                  <c:v>665</c:v>
                </c:pt>
                <c:pt idx="38">
                  <c:v>666</c:v>
                </c:pt>
                <c:pt idx="39">
                  <c:v>666</c:v>
                </c:pt>
                <c:pt idx="40">
                  <c:v>666</c:v>
                </c:pt>
                <c:pt idx="41">
                  <c:v>666</c:v>
                </c:pt>
                <c:pt idx="42">
                  <c:v>666</c:v>
                </c:pt>
                <c:pt idx="43">
                  <c:v>666</c:v>
                </c:pt>
                <c:pt idx="44">
                  <c:v>667</c:v>
                </c:pt>
                <c:pt idx="45">
                  <c:v>668</c:v>
                </c:pt>
                <c:pt idx="46">
                  <c:v>668</c:v>
                </c:pt>
                <c:pt idx="47">
                  <c:v>669</c:v>
                </c:pt>
                <c:pt idx="48">
                  <c:v>670</c:v>
                </c:pt>
                <c:pt idx="49">
                  <c:v>670</c:v>
                </c:pt>
                <c:pt idx="50">
                  <c:v>671</c:v>
                </c:pt>
                <c:pt idx="51">
                  <c:v>671</c:v>
                </c:pt>
                <c:pt idx="52">
                  <c:v>671</c:v>
                </c:pt>
                <c:pt idx="53">
                  <c:v>671</c:v>
                </c:pt>
                <c:pt idx="54">
                  <c:v>672</c:v>
                </c:pt>
                <c:pt idx="55">
                  <c:v>672</c:v>
                </c:pt>
                <c:pt idx="56">
                  <c:v>672</c:v>
                </c:pt>
                <c:pt idx="57">
                  <c:v>672</c:v>
                </c:pt>
                <c:pt idx="58">
                  <c:v>673</c:v>
                </c:pt>
                <c:pt idx="59">
                  <c:v>673</c:v>
                </c:pt>
                <c:pt idx="60">
                  <c:v>673</c:v>
                </c:pt>
                <c:pt idx="61">
                  <c:v>673</c:v>
                </c:pt>
                <c:pt idx="62">
                  <c:v>673</c:v>
                </c:pt>
                <c:pt idx="63">
                  <c:v>673</c:v>
                </c:pt>
                <c:pt idx="64">
                  <c:v>674</c:v>
                </c:pt>
                <c:pt idx="65">
                  <c:v>675</c:v>
                </c:pt>
                <c:pt idx="66">
                  <c:v>675</c:v>
                </c:pt>
                <c:pt idx="67">
                  <c:v>676</c:v>
                </c:pt>
                <c:pt idx="68">
                  <c:v>677</c:v>
                </c:pt>
                <c:pt idx="69">
                  <c:v>677</c:v>
                </c:pt>
                <c:pt idx="70">
                  <c:v>678</c:v>
                </c:pt>
                <c:pt idx="71">
                  <c:v>678</c:v>
                </c:pt>
                <c:pt idx="72">
                  <c:v>678</c:v>
                </c:pt>
                <c:pt idx="73">
                  <c:v>678</c:v>
                </c:pt>
                <c:pt idx="74">
                  <c:v>679</c:v>
                </c:pt>
                <c:pt idx="75">
                  <c:v>679</c:v>
                </c:pt>
                <c:pt idx="76">
                  <c:v>680</c:v>
                </c:pt>
                <c:pt idx="77">
                  <c:v>681</c:v>
                </c:pt>
                <c:pt idx="78">
                  <c:v>682</c:v>
                </c:pt>
                <c:pt idx="79">
                  <c:v>682</c:v>
                </c:pt>
                <c:pt idx="80">
                  <c:v>683</c:v>
                </c:pt>
                <c:pt idx="81">
                  <c:v>683</c:v>
                </c:pt>
                <c:pt idx="82">
                  <c:v>683</c:v>
                </c:pt>
                <c:pt idx="83">
                  <c:v>683</c:v>
                </c:pt>
                <c:pt idx="84">
                  <c:v>683</c:v>
                </c:pt>
                <c:pt idx="85">
                  <c:v>683</c:v>
                </c:pt>
                <c:pt idx="86">
                  <c:v>683</c:v>
                </c:pt>
                <c:pt idx="87">
                  <c:v>683</c:v>
                </c:pt>
                <c:pt idx="88">
                  <c:v>684</c:v>
                </c:pt>
                <c:pt idx="89">
                  <c:v>684</c:v>
                </c:pt>
                <c:pt idx="90">
                  <c:v>685</c:v>
                </c:pt>
                <c:pt idx="91">
                  <c:v>686</c:v>
                </c:pt>
                <c:pt idx="92">
                  <c:v>686</c:v>
                </c:pt>
                <c:pt idx="93">
                  <c:v>687</c:v>
                </c:pt>
                <c:pt idx="94">
                  <c:v>688</c:v>
                </c:pt>
                <c:pt idx="95">
                  <c:v>688</c:v>
                </c:pt>
                <c:pt idx="96">
                  <c:v>688</c:v>
                </c:pt>
                <c:pt idx="97">
                  <c:v>688</c:v>
                </c:pt>
                <c:pt idx="98">
                  <c:v>688</c:v>
                </c:pt>
                <c:pt idx="99">
                  <c:v>688</c:v>
                </c:pt>
                <c:pt idx="100">
                  <c:v>689</c:v>
                </c:pt>
                <c:pt idx="101">
                  <c:v>690</c:v>
                </c:pt>
                <c:pt idx="102">
                  <c:v>690</c:v>
                </c:pt>
                <c:pt idx="103">
                  <c:v>691</c:v>
                </c:pt>
                <c:pt idx="104">
                  <c:v>691</c:v>
                </c:pt>
                <c:pt idx="105">
                  <c:v>691</c:v>
                </c:pt>
                <c:pt idx="106">
                  <c:v>691</c:v>
                </c:pt>
                <c:pt idx="107">
                  <c:v>692</c:v>
                </c:pt>
                <c:pt idx="108">
                  <c:v>692</c:v>
                </c:pt>
                <c:pt idx="109">
                  <c:v>693</c:v>
                </c:pt>
                <c:pt idx="110">
                  <c:v>693</c:v>
                </c:pt>
                <c:pt idx="111">
                  <c:v>693</c:v>
                </c:pt>
                <c:pt idx="112">
                  <c:v>693</c:v>
                </c:pt>
                <c:pt idx="113">
                  <c:v>694</c:v>
                </c:pt>
                <c:pt idx="114">
                  <c:v>694</c:v>
                </c:pt>
                <c:pt idx="115">
                  <c:v>694</c:v>
                </c:pt>
                <c:pt idx="116">
                  <c:v>695</c:v>
                </c:pt>
                <c:pt idx="117">
                  <c:v>696</c:v>
                </c:pt>
                <c:pt idx="118">
                  <c:v>697</c:v>
                </c:pt>
                <c:pt idx="119">
                  <c:v>697</c:v>
                </c:pt>
                <c:pt idx="120">
                  <c:v>698</c:v>
                </c:pt>
                <c:pt idx="121">
                  <c:v>699</c:v>
                </c:pt>
                <c:pt idx="122">
                  <c:v>699</c:v>
                </c:pt>
                <c:pt idx="123">
                  <c:v>699</c:v>
                </c:pt>
                <c:pt idx="124">
                  <c:v>699</c:v>
                </c:pt>
                <c:pt idx="125">
                  <c:v>699</c:v>
                </c:pt>
                <c:pt idx="126">
                  <c:v>699</c:v>
                </c:pt>
                <c:pt idx="127">
                  <c:v>699</c:v>
                </c:pt>
                <c:pt idx="128">
                  <c:v>700</c:v>
                </c:pt>
                <c:pt idx="129">
                  <c:v>701</c:v>
                </c:pt>
                <c:pt idx="130">
                  <c:v>701</c:v>
                </c:pt>
                <c:pt idx="131">
                  <c:v>701</c:v>
                </c:pt>
                <c:pt idx="132">
                  <c:v>702</c:v>
                </c:pt>
                <c:pt idx="133">
                  <c:v>703</c:v>
                </c:pt>
                <c:pt idx="134">
                  <c:v>703</c:v>
                </c:pt>
                <c:pt idx="135">
                  <c:v>704</c:v>
                </c:pt>
                <c:pt idx="136">
                  <c:v>705</c:v>
                </c:pt>
                <c:pt idx="137">
                  <c:v>705</c:v>
                </c:pt>
                <c:pt idx="138">
                  <c:v>706</c:v>
                </c:pt>
                <c:pt idx="139">
                  <c:v>706</c:v>
                </c:pt>
                <c:pt idx="140">
                  <c:v>706</c:v>
                </c:pt>
                <c:pt idx="141">
                  <c:v>706</c:v>
                </c:pt>
                <c:pt idx="142">
                  <c:v>707</c:v>
                </c:pt>
                <c:pt idx="143">
                  <c:v>707</c:v>
                </c:pt>
                <c:pt idx="144">
                  <c:v>708</c:v>
                </c:pt>
                <c:pt idx="145">
                  <c:v>708</c:v>
                </c:pt>
                <c:pt idx="146">
                  <c:v>708</c:v>
                </c:pt>
                <c:pt idx="147">
                  <c:v>708</c:v>
                </c:pt>
                <c:pt idx="148">
                  <c:v>709</c:v>
                </c:pt>
                <c:pt idx="149">
                  <c:v>710</c:v>
                </c:pt>
                <c:pt idx="150">
                  <c:v>711</c:v>
                </c:pt>
                <c:pt idx="151">
                  <c:v>712</c:v>
                </c:pt>
                <c:pt idx="152">
                  <c:v>712</c:v>
                </c:pt>
                <c:pt idx="153">
                  <c:v>712</c:v>
                </c:pt>
                <c:pt idx="154">
                  <c:v>712</c:v>
                </c:pt>
                <c:pt idx="155">
                  <c:v>713</c:v>
                </c:pt>
                <c:pt idx="156">
                  <c:v>713</c:v>
                </c:pt>
                <c:pt idx="157">
                  <c:v>713</c:v>
                </c:pt>
                <c:pt idx="158">
                  <c:v>713</c:v>
                </c:pt>
              </c:numCache>
            </c:numRef>
          </c:yVal>
        </c:ser>
        <c:axId val="66168320"/>
        <c:axId val="66402176"/>
      </c:scatterChart>
      <c:valAx>
        <c:axId val="66168320"/>
        <c:scaling>
          <c:orientation val="minMax"/>
        </c:scaling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altLang="ja-JP"/>
                  <a:t>RF</a:t>
                </a:r>
                <a:r>
                  <a:rPr lang="en-US" altLang="ja-JP" baseline="0"/>
                  <a:t> ON (hour)</a:t>
                </a:r>
                <a:endParaRPr lang="ja-JP" altLang="en-US"/>
              </a:p>
            </c:rich>
          </c:tx>
          <c:layout/>
        </c:title>
        <c:numFmt formatCode="General" sourceLinked="1"/>
        <c:tickLblPos val="nextTo"/>
        <c:crossAx val="66402176"/>
        <c:crosses val="autoZero"/>
        <c:crossBetween val="midCat"/>
      </c:valAx>
      <c:valAx>
        <c:axId val="66402176"/>
        <c:scaling>
          <c:orientation val="minMax"/>
        </c:scaling>
        <c:axPos val="l"/>
        <c:majorGridlines/>
        <c:numFmt formatCode="General" sourceLinked="1"/>
        <c:tickLblPos val="nextTo"/>
        <c:crossAx val="66168320"/>
        <c:crosses val="autoZero"/>
        <c:crossBetween val="midCat"/>
      </c:valAx>
    </c:plotArea>
    <c:plotVisOnly val="1"/>
  </c:chart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ja-JP"/>
  <c:chart>
    <c:autoTitleDeleted val="1"/>
    <c:plotArea>
      <c:layout/>
      <c:scatterChart>
        <c:scatterStyle val="lineMarker"/>
        <c:ser>
          <c:idx val="0"/>
          <c:order val="0"/>
          <c:tx>
            <c:strRef>
              <c:f>'plot run_16'!$H$1</c:f>
              <c:strCache>
                <c:ptCount val="1"/>
                <c:pt idx="0">
                  <c:v>BDR till here</c:v>
                </c:pt>
              </c:strCache>
            </c:strRef>
          </c:tx>
          <c:xVal>
            <c:numRef>
              <c:f>'plot run_16'!$G$2:$G$160</c:f>
              <c:numCache>
                <c:formatCode>General</c:formatCode>
                <c:ptCount val="159"/>
                <c:pt idx="0">
                  <c:v>1.0000000000000005E-2</c:v>
                </c:pt>
                <c:pt idx="1">
                  <c:v>0.13611111111106328</c:v>
                </c:pt>
                <c:pt idx="2">
                  <c:v>0.15472222222217624</c:v>
                </c:pt>
                <c:pt idx="3">
                  <c:v>0.33583333333331239</c:v>
                </c:pt>
                <c:pt idx="4">
                  <c:v>0.36500000000000932</c:v>
                </c:pt>
                <c:pt idx="5">
                  <c:v>0.52888888888890051</c:v>
                </c:pt>
                <c:pt idx="6">
                  <c:v>0.54722222222221717</c:v>
                </c:pt>
                <c:pt idx="7">
                  <c:v>0.56888888888886413</c:v>
                </c:pt>
                <c:pt idx="8">
                  <c:v>0.59083333333330768</c:v>
                </c:pt>
                <c:pt idx="9">
                  <c:v>0.6377777777777287</c:v>
                </c:pt>
                <c:pt idx="10">
                  <c:v>0.65638888888884162</c:v>
                </c:pt>
                <c:pt idx="11">
                  <c:v>0.67472222222227263</c:v>
                </c:pt>
                <c:pt idx="12">
                  <c:v>0.69305555555558906</c:v>
                </c:pt>
                <c:pt idx="13">
                  <c:v>1.1050000000000182</c:v>
                </c:pt>
                <c:pt idx="14">
                  <c:v>1.1236111111111313</c:v>
                </c:pt>
                <c:pt idx="15">
                  <c:v>1.1952777777777339</c:v>
                </c:pt>
                <c:pt idx="16">
                  <c:v>1.2136111111111632</c:v>
                </c:pt>
                <c:pt idx="17">
                  <c:v>1.2350000000000136</c:v>
                </c:pt>
                <c:pt idx="18">
                  <c:v>1.3836111111111222</c:v>
                </c:pt>
                <c:pt idx="19">
                  <c:v>1.4866666666666788</c:v>
                </c:pt>
                <c:pt idx="20">
                  <c:v>1.6988888888888609</c:v>
                </c:pt>
                <c:pt idx="21">
                  <c:v>1.7172222222221747</c:v>
                </c:pt>
                <c:pt idx="22">
                  <c:v>1.7355555555556066</c:v>
                </c:pt>
                <c:pt idx="23">
                  <c:v>1.7572222222222524</c:v>
                </c:pt>
                <c:pt idx="24">
                  <c:v>1.778611111111104</c:v>
                </c:pt>
                <c:pt idx="25">
                  <c:v>1.7969444444444198</c:v>
                </c:pt>
                <c:pt idx="26">
                  <c:v>1.8158333333333299</c:v>
                </c:pt>
                <c:pt idx="27">
                  <c:v>1.9752777777778201</c:v>
                </c:pt>
                <c:pt idx="28">
                  <c:v>1.9938888888889323</c:v>
                </c:pt>
                <c:pt idx="29">
                  <c:v>2.1986111111110631</c:v>
                </c:pt>
                <c:pt idx="30">
                  <c:v>2.2172222222221789</c:v>
                </c:pt>
                <c:pt idx="31">
                  <c:v>2.2355555555556066</c:v>
                </c:pt>
                <c:pt idx="32">
                  <c:v>2.2541666666667202</c:v>
                </c:pt>
                <c:pt idx="33">
                  <c:v>2.5199999999999796</c:v>
                </c:pt>
                <c:pt idx="34">
                  <c:v>2.5419444444444248</c:v>
                </c:pt>
                <c:pt idx="35">
                  <c:v>2.5638888888888687</c:v>
                </c:pt>
                <c:pt idx="36">
                  <c:v>2.5827777777777809</c:v>
                </c:pt>
                <c:pt idx="37">
                  <c:v>2.6013888888888914</c:v>
                </c:pt>
                <c:pt idx="38">
                  <c:v>2.8705555555555975</c:v>
                </c:pt>
                <c:pt idx="39">
                  <c:v>2.8925000000000387</c:v>
                </c:pt>
                <c:pt idx="40">
                  <c:v>2.9113888888888368</c:v>
                </c:pt>
                <c:pt idx="41">
                  <c:v>2.9333333333332781</c:v>
                </c:pt>
                <c:pt idx="42">
                  <c:v>2.9547222222222445</c:v>
                </c:pt>
                <c:pt idx="43">
                  <c:v>3.0997222222222272</c:v>
                </c:pt>
                <c:pt idx="44">
                  <c:v>3.1730555555556066</c:v>
                </c:pt>
                <c:pt idx="45">
                  <c:v>3.294722222222279</c:v>
                </c:pt>
                <c:pt idx="46">
                  <c:v>3.3133333333333872</c:v>
                </c:pt>
                <c:pt idx="47">
                  <c:v>3.3316666666667034</c:v>
                </c:pt>
                <c:pt idx="48">
                  <c:v>3.475555555555502</c:v>
                </c:pt>
                <c:pt idx="49">
                  <c:v>3.4941666666666151</c:v>
                </c:pt>
                <c:pt idx="50">
                  <c:v>3.6608333333333576</c:v>
                </c:pt>
                <c:pt idx="51">
                  <c:v>3.6825000000000045</c:v>
                </c:pt>
                <c:pt idx="52">
                  <c:v>3.7047222222222467</c:v>
                </c:pt>
                <c:pt idx="53">
                  <c:v>3.7911111111111495</c:v>
                </c:pt>
                <c:pt idx="54">
                  <c:v>4.1036111111111504</c:v>
                </c:pt>
                <c:pt idx="55">
                  <c:v>4.1222222222222626</c:v>
                </c:pt>
                <c:pt idx="56">
                  <c:v>4.1436111111111131</c:v>
                </c:pt>
                <c:pt idx="57">
                  <c:v>4.1649999999999592</c:v>
                </c:pt>
                <c:pt idx="58">
                  <c:v>4.9338888888888732</c:v>
                </c:pt>
                <c:pt idx="59">
                  <c:v>4.9555555555555149</c:v>
                </c:pt>
                <c:pt idx="60">
                  <c:v>5.650555555555564</c:v>
                </c:pt>
                <c:pt idx="61">
                  <c:v>5.6783333333332884</c:v>
                </c:pt>
                <c:pt idx="62">
                  <c:v>5.696944444444398</c:v>
                </c:pt>
                <c:pt idx="63">
                  <c:v>5.7152777777778283</c:v>
                </c:pt>
                <c:pt idx="64">
                  <c:v>6.2158333333333093</c:v>
                </c:pt>
                <c:pt idx="65">
                  <c:v>6.2697222222221898</c:v>
                </c:pt>
                <c:pt idx="66">
                  <c:v>6.4505555555555247</c:v>
                </c:pt>
                <c:pt idx="67">
                  <c:v>6.4861111111110894</c:v>
                </c:pt>
                <c:pt idx="68">
                  <c:v>6.7077777777777765</c:v>
                </c:pt>
                <c:pt idx="69">
                  <c:v>6.7263888888888905</c:v>
                </c:pt>
                <c:pt idx="70">
                  <c:v>6.9794444444444332</c:v>
                </c:pt>
                <c:pt idx="71">
                  <c:v>6.9983333333333411</c:v>
                </c:pt>
                <c:pt idx="72">
                  <c:v>7.016944444444448</c:v>
                </c:pt>
                <c:pt idx="73">
                  <c:v>7.0352777777777664</c:v>
                </c:pt>
                <c:pt idx="74">
                  <c:v>7.3861111111110631</c:v>
                </c:pt>
                <c:pt idx="75">
                  <c:v>7.4044444444444935</c:v>
                </c:pt>
                <c:pt idx="76">
                  <c:v>7.4244444444444753</c:v>
                </c:pt>
                <c:pt idx="77">
                  <c:v>7.5894444444444424</c:v>
                </c:pt>
                <c:pt idx="78">
                  <c:v>7.6900000000000546</c:v>
                </c:pt>
                <c:pt idx="79">
                  <c:v>7.7083333333333766</c:v>
                </c:pt>
                <c:pt idx="80">
                  <c:v>8.0772222222221899</c:v>
                </c:pt>
                <c:pt idx="81">
                  <c:v>8.0958333333333048</c:v>
                </c:pt>
                <c:pt idx="82">
                  <c:v>8.1141666666666197</c:v>
                </c:pt>
                <c:pt idx="83">
                  <c:v>8.1322222222222535</c:v>
                </c:pt>
                <c:pt idx="84">
                  <c:v>8.1508333333333667</c:v>
                </c:pt>
                <c:pt idx="85">
                  <c:v>8.1722222222222225</c:v>
                </c:pt>
                <c:pt idx="86">
                  <c:v>8.1905555555555338</c:v>
                </c:pt>
                <c:pt idx="87">
                  <c:v>8.2094444444444505</c:v>
                </c:pt>
                <c:pt idx="88">
                  <c:v>8.5194444444443995</c:v>
                </c:pt>
                <c:pt idx="89">
                  <c:v>8.5380555555554984</c:v>
                </c:pt>
                <c:pt idx="90">
                  <c:v>8.7161111111110916</c:v>
                </c:pt>
                <c:pt idx="91">
                  <c:v>8.7897222222221671</c:v>
                </c:pt>
                <c:pt idx="92">
                  <c:v>8.8086111111110679</c:v>
                </c:pt>
                <c:pt idx="93">
                  <c:v>8.8277777777777811</c:v>
                </c:pt>
                <c:pt idx="94">
                  <c:v>9.1808333333333394</c:v>
                </c:pt>
                <c:pt idx="95">
                  <c:v>9.1994444444444525</c:v>
                </c:pt>
                <c:pt idx="96">
                  <c:v>9.2350000000000136</c:v>
                </c:pt>
                <c:pt idx="97">
                  <c:v>9.2566666666666713</c:v>
                </c:pt>
                <c:pt idx="98">
                  <c:v>9.2786111111110916</c:v>
                </c:pt>
                <c:pt idx="99">
                  <c:v>9.2969444444444189</c:v>
                </c:pt>
                <c:pt idx="100">
                  <c:v>9.669999999999968</c:v>
                </c:pt>
                <c:pt idx="101">
                  <c:v>10.23388888888895</c:v>
                </c:pt>
                <c:pt idx="102">
                  <c:v>10.251944444444462</c:v>
                </c:pt>
                <c:pt idx="103">
                  <c:v>10.449444444444454</c:v>
                </c:pt>
                <c:pt idx="104">
                  <c:v>10.468055555555566</c:v>
                </c:pt>
                <c:pt idx="105">
                  <c:v>10.486944444444475</c:v>
                </c:pt>
                <c:pt idx="106">
                  <c:v>10.505555555555597</c:v>
                </c:pt>
                <c:pt idx="107">
                  <c:v>11.070277777777733</c:v>
                </c:pt>
                <c:pt idx="108">
                  <c:v>11.088888888888846</c:v>
                </c:pt>
                <c:pt idx="109">
                  <c:v>11.222222222222168</c:v>
                </c:pt>
                <c:pt idx="110">
                  <c:v>11.240833333333285</c:v>
                </c:pt>
                <c:pt idx="111">
                  <c:v>11.259166666666722</c:v>
                </c:pt>
                <c:pt idx="112">
                  <c:v>11.277777777777819</c:v>
                </c:pt>
                <c:pt idx="113">
                  <c:v>11.566111111111118</c:v>
                </c:pt>
                <c:pt idx="114">
                  <c:v>11.584722222222249</c:v>
                </c:pt>
                <c:pt idx="115">
                  <c:v>11.603333333333353</c:v>
                </c:pt>
                <c:pt idx="116">
                  <c:v>12.937222222222204</c:v>
                </c:pt>
                <c:pt idx="117">
                  <c:v>12.964444444444451</c:v>
                </c:pt>
                <c:pt idx="118">
                  <c:v>13.26694444444445</c:v>
                </c:pt>
                <c:pt idx="119">
                  <c:v>13.754722222222199</c:v>
                </c:pt>
                <c:pt idx="120">
                  <c:v>14.069722222222264</c:v>
                </c:pt>
                <c:pt idx="121">
                  <c:v>17.455277777777706</c:v>
                </c:pt>
                <c:pt idx="122">
                  <c:v>18.569722222222218</c:v>
                </c:pt>
                <c:pt idx="123">
                  <c:v>18.588611111111145</c:v>
                </c:pt>
                <c:pt idx="124">
                  <c:v>18.592499999999955</c:v>
                </c:pt>
                <c:pt idx="125">
                  <c:v>18.613333333333316</c:v>
                </c:pt>
                <c:pt idx="126">
                  <c:v>18.631388888888882</c:v>
                </c:pt>
                <c:pt idx="127">
                  <c:v>18.649722222222163</c:v>
                </c:pt>
                <c:pt idx="128">
                  <c:v>19.858888888888941</c:v>
                </c:pt>
                <c:pt idx="129">
                  <c:v>20.993055555555543</c:v>
                </c:pt>
                <c:pt idx="130">
                  <c:v>21.011388888888877</c:v>
                </c:pt>
                <c:pt idx="131">
                  <c:v>21.030277777777769</c:v>
                </c:pt>
                <c:pt idx="132">
                  <c:v>21.306388888888932</c:v>
                </c:pt>
                <c:pt idx="133">
                  <c:v>22.658333333333271</c:v>
                </c:pt>
                <c:pt idx="134">
                  <c:v>22.67666666666663</c:v>
                </c:pt>
                <c:pt idx="135">
                  <c:v>23.425833333333298</c:v>
                </c:pt>
                <c:pt idx="136">
                  <c:v>23.829444444444448</c:v>
                </c:pt>
                <c:pt idx="137">
                  <c:v>24.545833333333306</c:v>
                </c:pt>
                <c:pt idx="138">
                  <c:v>27.560555555555528</c:v>
                </c:pt>
                <c:pt idx="139">
                  <c:v>27.579166666666655</c:v>
                </c:pt>
                <c:pt idx="140">
                  <c:v>27.60055555555552</c:v>
                </c:pt>
                <c:pt idx="141">
                  <c:v>27.61944444444444</c:v>
                </c:pt>
                <c:pt idx="142">
                  <c:v>27.711388888888905</c:v>
                </c:pt>
                <c:pt idx="143">
                  <c:v>27.730277777777797</c:v>
                </c:pt>
                <c:pt idx="144">
                  <c:v>29.830555555555531</c:v>
                </c:pt>
                <c:pt idx="145">
                  <c:v>29.849166666666633</c:v>
                </c:pt>
                <c:pt idx="146">
                  <c:v>29.870833333333263</c:v>
                </c:pt>
                <c:pt idx="147">
                  <c:v>29.889166666666711</c:v>
                </c:pt>
                <c:pt idx="148">
                  <c:v>30.213611111111163</c:v>
                </c:pt>
                <c:pt idx="149">
                  <c:v>31.78694444444443</c:v>
                </c:pt>
                <c:pt idx="150">
                  <c:v>32.353055555555521</c:v>
                </c:pt>
                <c:pt idx="151">
                  <c:v>33.419444444444409</c:v>
                </c:pt>
                <c:pt idx="152">
                  <c:v>33.441388888888923</c:v>
                </c:pt>
                <c:pt idx="153">
                  <c:v>33.46305555555557</c:v>
                </c:pt>
                <c:pt idx="154">
                  <c:v>33.481388888888887</c:v>
                </c:pt>
                <c:pt idx="155">
                  <c:v>33.821944444444362</c:v>
                </c:pt>
                <c:pt idx="156">
                  <c:v>34.818888888888864</c:v>
                </c:pt>
                <c:pt idx="157">
                  <c:v>34.972222222222172</c:v>
                </c:pt>
                <c:pt idx="158">
                  <c:v>38.693055555555588</c:v>
                </c:pt>
              </c:numCache>
            </c:numRef>
          </c:xVal>
          <c:yVal>
            <c:numRef>
              <c:f>'plot run_16'!$H$2:$H$160</c:f>
              <c:numCache>
                <c:formatCode>General</c:formatCode>
                <c:ptCount val="159"/>
                <c:pt idx="0">
                  <c:v>2.6455026455026506E-3</c:v>
                </c:pt>
                <c:pt idx="1">
                  <c:v>3.8872691933930145E-4</c:v>
                </c:pt>
                <c:pt idx="2">
                  <c:v>3.4196802598967201E-4</c:v>
                </c:pt>
                <c:pt idx="3">
                  <c:v>2.3632281696799349E-4</c:v>
                </c:pt>
                <c:pt idx="4">
                  <c:v>2.8991809813726937E-4</c:v>
                </c:pt>
                <c:pt idx="5">
                  <c:v>2.5010004001600094E-4</c:v>
                </c:pt>
                <c:pt idx="6">
                  <c:v>2.417210539037976E-4</c:v>
                </c:pt>
                <c:pt idx="7">
                  <c:v>2.325148809523911E-4</c:v>
                </c:pt>
                <c:pt idx="8">
                  <c:v>2.2387892627667992E-4</c:v>
                </c:pt>
                <c:pt idx="9">
                  <c:v>2.4888003982082582E-4</c:v>
                </c:pt>
                <c:pt idx="10">
                  <c:v>2.418233480442715E-4</c:v>
                </c:pt>
                <c:pt idx="11">
                  <c:v>2.3525260248189776E-4</c:v>
                </c:pt>
                <c:pt idx="12">
                  <c:v>2.290294875465112E-4</c:v>
                </c:pt>
                <c:pt idx="13">
                  <c:v>1.6758840288251799E-4</c:v>
                </c:pt>
                <c:pt idx="14">
                  <c:v>1.648125257519542E-4</c:v>
                </c:pt>
                <c:pt idx="15">
                  <c:v>1.7706362117238928E-4</c:v>
                </c:pt>
                <c:pt idx="16">
                  <c:v>1.7438882167652322E-4</c:v>
                </c:pt>
                <c:pt idx="17">
                  <c:v>1.7136859242122246E-4</c:v>
                </c:pt>
                <c:pt idx="18">
                  <c:v>1.7208248487108021E-4</c:v>
                </c:pt>
                <c:pt idx="19">
                  <c:v>1.7794860844188082E-4</c:v>
                </c:pt>
                <c:pt idx="20">
                  <c:v>1.557195801800147E-4</c:v>
                </c:pt>
                <c:pt idx="21">
                  <c:v>1.5405709355887737E-4</c:v>
                </c:pt>
                <c:pt idx="22">
                  <c:v>1.524297298945142E-4</c:v>
                </c:pt>
                <c:pt idx="23">
                  <c:v>1.505502612047005E-4</c:v>
                </c:pt>
                <c:pt idx="24">
                  <c:v>1.4873980202732425E-4</c:v>
                </c:pt>
                <c:pt idx="25">
                  <c:v>1.472222835648425E-4</c:v>
                </c:pt>
                <c:pt idx="26">
                  <c:v>1.4569082949073795E-4</c:v>
                </c:pt>
                <c:pt idx="27">
                  <c:v>1.4732373050471462E-4</c:v>
                </c:pt>
                <c:pt idx="28">
                  <c:v>1.4594859955684383E-4</c:v>
                </c:pt>
                <c:pt idx="29">
                  <c:v>1.4439130042415279E-4</c:v>
                </c:pt>
                <c:pt idx="30">
                  <c:v>1.4317929627376182E-4</c:v>
                </c:pt>
                <c:pt idx="31">
                  <c:v>1.4200511218403564E-4</c:v>
                </c:pt>
                <c:pt idx="32">
                  <c:v>1.4083267318017471E-4</c:v>
                </c:pt>
                <c:pt idx="33">
                  <c:v>1.3647434282355045E-4</c:v>
                </c:pt>
                <c:pt idx="34">
                  <c:v>1.3529616851658261E-4</c:v>
                </c:pt>
                <c:pt idx="35">
                  <c:v>1.3413816230717764E-4</c:v>
                </c:pt>
                <c:pt idx="36">
                  <c:v>1.331571561728587E-4</c:v>
                </c:pt>
                <c:pt idx="37">
                  <c:v>1.3220451020771367E-4</c:v>
                </c:pt>
                <c:pt idx="38">
                  <c:v>1.2902393393974401E-4</c:v>
                </c:pt>
                <c:pt idx="39">
                  <c:v>1.2804507186529485E-4</c:v>
                </c:pt>
                <c:pt idx="40">
                  <c:v>1.2721432433292221E-4</c:v>
                </c:pt>
                <c:pt idx="41">
                  <c:v>1.2626262626262865E-4</c:v>
                </c:pt>
                <c:pt idx="42">
                  <c:v>1.25348625865688E-4</c:v>
                </c:pt>
                <c:pt idx="43">
                  <c:v>1.1948501956567213E-4</c:v>
                </c:pt>
                <c:pt idx="44">
                  <c:v>1.2506096722151848E-4</c:v>
                </c:pt>
                <c:pt idx="45">
                  <c:v>1.2847226404261855E-4</c:v>
                </c:pt>
                <c:pt idx="46">
                  <c:v>1.2775063076873722E-4</c:v>
                </c:pt>
                <c:pt idx="47">
                  <c:v>1.3498812898512605E-4</c:v>
                </c:pt>
                <c:pt idx="48">
                  <c:v>1.3701132626964062E-4</c:v>
                </c:pt>
                <c:pt idx="49">
                  <c:v>1.3628155769820682E-4</c:v>
                </c:pt>
                <c:pt idx="50">
                  <c:v>1.3730357459016611E-4</c:v>
                </c:pt>
                <c:pt idx="51">
                  <c:v>1.3649572373265525E-4</c:v>
                </c:pt>
                <c:pt idx="52">
                  <c:v>1.3567697454628473E-4</c:v>
                </c:pt>
                <c:pt idx="53">
                  <c:v>1.3258527326522523E-4</c:v>
                </c:pt>
                <c:pt idx="54">
                  <c:v>1.2893534859283081E-4</c:v>
                </c:pt>
                <c:pt idx="55">
                  <c:v>1.2835322808368507E-4</c:v>
                </c:pt>
                <c:pt idx="56">
                  <c:v>1.2769068209170117E-4</c:v>
                </c:pt>
                <c:pt idx="57">
                  <c:v>1.2703494096051249E-4</c:v>
                </c:pt>
                <c:pt idx="58">
                  <c:v>1.1259993244004089E-4</c:v>
                </c:pt>
                <c:pt idx="59">
                  <c:v>1.1210762331838656E-4</c:v>
                </c:pt>
                <c:pt idx="60">
                  <c:v>9.8318749385507657E-5</c:v>
                </c:pt>
                <c:pt idx="61">
                  <c:v>9.7837784952549525E-5</c:v>
                </c:pt>
                <c:pt idx="62">
                  <c:v>9.7518162757814642E-5</c:v>
                </c:pt>
                <c:pt idx="63">
                  <c:v>9.7205346294045484E-5</c:v>
                </c:pt>
                <c:pt idx="64">
                  <c:v>9.3633556564244889E-5</c:v>
                </c:pt>
                <c:pt idx="65">
                  <c:v>9.7048256190518977E-5</c:v>
                </c:pt>
                <c:pt idx="66">
                  <c:v>9.4327628562406639E-5</c:v>
                </c:pt>
                <c:pt idx="67">
                  <c:v>9.7889262771490315E-5</c:v>
                </c:pt>
                <c:pt idx="68">
                  <c:v>9.8598326194814832E-5</c:v>
                </c:pt>
                <c:pt idx="69">
                  <c:v>9.8325516454775258E-5</c:v>
                </c:pt>
                <c:pt idx="70">
                  <c:v>9.8550922398730079E-5</c:v>
                </c:pt>
                <c:pt idx="71">
                  <c:v>9.8284928006290407E-5</c:v>
                </c:pt>
                <c:pt idx="72">
                  <c:v>9.8024245920212276E-5</c:v>
                </c:pt>
                <c:pt idx="73">
                  <c:v>9.7768803103031739E-5</c:v>
                </c:pt>
                <c:pt idx="74">
                  <c:v>9.6706602911944049E-5</c:v>
                </c:pt>
                <c:pt idx="75">
                  <c:v>9.6467158291887691E-5</c:v>
                </c:pt>
                <c:pt idx="76">
                  <c:v>9.9770527786091769E-5</c:v>
                </c:pt>
                <c:pt idx="77">
                  <c:v>1.010872103764281E-4</c:v>
                </c:pt>
                <c:pt idx="78">
                  <c:v>1.0320556484405586E-4</c:v>
                </c:pt>
                <c:pt idx="79">
                  <c:v>1.0296010296010265E-4</c:v>
                </c:pt>
                <c:pt idx="80">
                  <c:v>1.0153315057366281E-4</c:v>
                </c:pt>
                <c:pt idx="81">
                  <c:v>1.0129974103211403E-4</c:v>
                </c:pt>
                <c:pt idx="82">
                  <c:v>1.01070862085549E-4</c:v>
                </c:pt>
                <c:pt idx="83">
                  <c:v>1.00846459638644E-4</c:v>
                </c:pt>
                <c:pt idx="84">
                  <c:v>1.0061619304028027E-4</c:v>
                </c:pt>
                <c:pt idx="85">
                  <c:v>1.003528535819495E-4</c:v>
                </c:pt>
                <c:pt idx="86">
                  <c:v>1.0012822873163403E-4</c:v>
                </c:pt>
                <c:pt idx="87">
                  <c:v>9.9897846395782721E-5</c:v>
                </c:pt>
                <c:pt idx="88">
                  <c:v>9.9368081109196997E-5</c:v>
                </c:pt>
                <c:pt idx="89">
                  <c:v>9.915148022315356E-5</c:v>
                </c:pt>
                <c:pt idx="90">
                  <c:v>1.001611684255576E-4</c:v>
                </c:pt>
                <c:pt idx="91">
                  <c:v>1.023321188918642E-4</c:v>
                </c:pt>
                <c:pt idx="92">
                  <c:v>1.021126813438634E-4</c:v>
                </c:pt>
                <c:pt idx="93">
                  <c:v>1.0488777008600806E-4</c:v>
                </c:pt>
                <c:pt idx="94">
                  <c:v>1.0373578495571787E-4</c:v>
                </c:pt>
                <c:pt idx="95">
                  <c:v>1.0352592030229562E-4</c:v>
                </c:pt>
                <c:pt idx="96">
                  <c:v>1.0312733647871703E-4</c:v>
                </c:pt>
                <c:pt idx="97">
                  <c:v>1.0288595092340166E-4</c:v>
                </c:pt>
                <c:pt idx="98">
                  <c:v>1.0264261978179896E-4</c:v>
                </c:pt>
                <c:pt idx="99">
                  <c:v>1.0244021119756921E-4</c:v>
                </c:pt>
                <c:pt idx="100">
                  <c:v>1.0122398953836435E-4</c:v>
                </c:pt>
                <c:pt idx="101">
                  <c:v>9.8231573178644184E-5</c:v>
                </c:pt>
                <c:pt idx="102">
                  <c:v>9.8058569351278202E-5</c:v>
                </c:pt>
                <c:pt idx="103">
                  <c:v>9.8736926851127611E-5</c:v>
                </c:pt>
                <c:pt idx="104">
                  <c:v>9.8561382892018581E-5</c:v>
                </c:pt>
                <c:pt idx="105">
                  <c:v>9.8383855966034702E-5</c:v>
                </c:pt>
                <c:pt idx="106">
                  <c:v>9.8209564100626935E-5</c:v>
                </c:pt>
                <c:pt idx="107">
                  <c:v>9.5589386232500066E-5</c:v>
                </c:pt>
                <c:pt idx="108">
                  <c:v>9.542895314438454E-5</c:v>
                </c:pt>
                <c:pt idx="109">
                  <c:v>9.6652522395097377E-5</c:v>
                </c:pt>
                <c:pt idx="110">
                  <c:v>9.6492497708303645E-5</c:v>
                </c:pt>
                <c:pt idx="111">
                  <c:v>9.6335378697897929E-5</c:v>
                </c:pt>
                <c:pt idx="112">
                  <c:v>9.6176401595120543E-5</c:v>
                </c:pt>
                <c:pt idx="113">
                  <c:v>9.6066093472308911E-5</c:v>
                </c:pt>
                <c:pt idx="114">
                  <c:v>9.5911761179714525E-5</c:v>
                </c:pt>
                <c:pt idx="115">
                  <c:v>9.5757923968208406E-5</c:v>
                </c:pt>
                <c:pt idx="116">
                  <c:v>8.7929705312794746E-5</c:v>
                </c:pt>
                <c:pt idx="117">
                  <c:v>8.9785657149387188E-5</c:v>
                </c:pt>
                <c:pt idx="118">
                  <c:v>8.9732507395454321E-5</c:v>
                </c:pt>
                <c:pt idx="119">
                  <c:v>8.6550362213266315E-5</c:v>
                </c:pt>
                <c:pt idx="120">
                  <c:v>8.6492909931736226E-5</c:v>
                </c:pt>
                <c:pt idx="121">
                  <c:v>7.1232681554297467E-5</c:v>
                </c:pt>
                <c:pt idx="122">
                  <c:v>6.6957719049684733E-5</c:v>
                </c:pt>
                <c:pt idx="123">
                  <c:v>6.6889679705172872E-5</c:v>
                </c:pt>
                <c:pt idx="124">
                  <c:v>6.6875688766236183E-5</c:v>
                </c:pt>
                <c:pt idx="125">
                  <c:v>6.6800836858143544E-5</c:v>
                </c:pt>
                <c:pt idx="126">
                  <c:v>6.6736100609641569E-5</c:v>
                </c:pt>
                <c:pt idx="127">
                  <c:v>6.6670496673922554E-5</c:v>
                </c:pt>
                <c:pt idx="128">
                  <c:v>6.3943218422041136E-5</c:v>
                </c:pt>
                <c:pt idx="129">
                  <c:v>6.1748814643290413E-5</c:v>
                </c:pt>
                <c:pt idx="130">
                  <c:v>6.1694936167775132E-5</c:v>
                </c:pt>
                <c:pt idx="131">
                  <c:v>6.1639523262315825E-5</c:v>
                </c:pt>
                <c:pt idx="132">
                  <c:v>6.2082379592776814E-5</c:v>
                </c:pt>
                <c:pt idx="133">
                  <c:v>5.9545701325767676E-5</c:v>
                </c:pt>
                <c:pt idx="134">
                  <c:v>5.9497560600015617E-5</c:v>
                </c:pt>
                <c:pt idx="135">
                  <c:v>5.8724116921975461E-5</c:v>
                </c:pt>
                <c:pt idx="136">
                  <c:v>5.8839659706934104E-5</c:v>
                </c:pt>
                <c:pt idx="137">
                  <c:v>5.7122379308765345E-5</c:v>
                </c:pt>
                <c:pt idx="138">
                  <c:v>5.1833912625301417E-5</c:v>
                </c:pt>
                <c:pt idx="139">
                  <c:v>5.1798933805279325E-5</c:v>
                </c:pt>
                <c:pt idx="140">
                  <c:v>5.1758792524880332E-5</c:v>
                </c:pt>
                <c:pt idx="141">
                  <c:v>5.1723394778810776E-5</c:v>
                </c:pt>
                <c:pt idx="142">
                  <c:v>5.2506442779194632E-5</c:v>
                </c:pt>
                <c:pt idx="143">
                  <c:v>5.2470677239031189E-5</c:v>
                </c:pt>
                <c:pt idx="144">
                  <c:v>4.9663221280690483E-5</c:v>
                </c:pt>
                <c:pt idx="145">
                  <c:v>4.9632256003176606E-5</c:v>
                </c:pt>
                <c:pt idx="146">
                  <c:v>4.9596255482711237E-5</c:v>
                </c:pt>
                <c:pt idx="147">
                  <c:v>4.9565834270437405E-5</c:v>
                </c:pt>
                <c:pt idx="148">
                  <c:v>4.9909178429252987E-5</c:v>
                </c:pt>
                <c:pt idx="149">
                  <c:v>4.8271123922378414E-5</c:v>
                </c:pt>
                <c:pt idx="150">
                  <c:v>4.8244177684124095E-5</c:v>
                </c:pt>
                <c:pt idx="151">
                  <c:v>4.749634871819231E-5</c:v>
                </c:pt>
                <c:pt idx="152">
                  <c:v>4.7465181322925852E-5</c:v>
                </c:pt>
                <c:pt idx="153">
                  <c:v>4.7434448556747681E-5</c:v>
                </c:pt>
                <c:pt idx="154">
                  <c:v>4.7408474976029188E-5</c:v>
                </c:pt>
                <c:pt idx="155">
                  <c:v>4.7713300943041905E-5</c:v>
                </c:pt>
                <c:pt idx="156">
                  <c:v>4.6347159982798414E-5</c:v>
                </c:pt>
                <c:pt idx="157">
                  <c:v>4.614395400733777E-5</c:v>
                </c:pt>
                <c:pt idx="158">
                  <c:v>4.1706621267983907E-5</c:v>
                </c:pt>
              </c:numCache>
            </c:numRef>
          </c:yVal>
        </c:ser>
        <c:axId val="66352640"/>
        <c:axId val="66354176"/>
      </c:scatterChart>
      <c:valAx>
        <c:axId val="66352640"/>
        <c:scaling>
          <c:logBase val="10"/>
          <c:orientation val="minMax"/>
          <c:max val="40"/>
          <c:min val="0.1"/>
        </c:scaling>
        <c:axPos val="b"/>
        <c:majorGridlines/>
        <c:numFmt formatCode="#,##0.00;[Red]\-#,##0.00" sourceLinked="0"/>
        <c:tickLblPos val="nextTo"/>
        <c:crossAx val="66354176"/>
        <c:crossesAt val="1.0000000000000025E-5"/>
        <c:crossBetween val="midCat"/>
      </c:valAx>
      <c:valAx>
        <c:axId val="66354176"/>
        <c:scaling>
          <c:logBase val="10"/>
          <c:orientation val="minMax"/>
          <c:max val="1.0000000000000018E-3"/>
        </c:scaling>
        <c:axPos val="l"/>
        <c:majorGridlines/>
        <c:minorGridlines/>
        <c:numFmt formatCode="0.E+00" sourceLinked="0"/>
        <c:tickLblPos val="nextTo"/>
        <c:crossAx val="66352640"/>
        <c:crossesAt val="0.1"/>
        <c:crossBetween val="midCat"/>
      </c:valAx>
    </c:plotArea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ja-JP"/>
  <c:chart>
    <c:plotArea>
      <c:layout/>
      <c:scatterChart>
        <c:scatterStyle val="lineMarker"/>
        <c:ser>
          <c:idx val="0"/>
          <c:order val="0"/>
          <c:spPr>
            <a:ln w="28575">
              <a:noFill/>
            </a:ln>
          </c:spPr>
          <c:xVal>
            <c:numRef>
              <c:f>'TD18_Disk_#2'!$BI$8626:$BI$8955</c:f>
              <c:numCache>
                <c:formatCode>0.00_ </c:formatCode>
                <c:ptCount val="330"/>
                <c:pt idx="0">
                  <c:v>0.38166666666287413</c:v>
                </c:pt>
                <c:pt idx="1">
                  <c:v>0.40777777777369467</c:v>
                </c:pt>
                <c:pt idx="2">
                  <c:v>0.42638888888344617</c:v>
                </c:pt>
                <c:pt idx="3">
                  <c:v>0.74416666666351172</c:v>
                </c:pt>
                <c:pt idx="4">
                  <c:v>0.77472222222408083</c:v>
                </c:pt>
                <c:pt idx="5">
                  <c:v>2.3927777777738197</c:v>
                </c:pt>
                <c:pt idx="6">
                  <c:v>2.4113888888840243</c:v>
                </c:pt>
                <c:pt idx="7">
                  <c:v>2.4299999999933184</c:v>
                </c:pt>
                <c:pt idx="8">
                  <c:v>2.4483333333331148</c:v>
                </c:pt>
                <c:pt idx="9">
                  <c:v>2.4936111111126897</c:v>
                </c:pt>
                <c:pt idx="10">
                  <c:v>2.5497222222228042</c:v>
                </c:pt>
                <c:pt idx="11">
                  <c:v>3.3374999999921977</c:v>
                </c:pt>
                <c:pt idx="12">
                  <c:v>4.7080555555515575</c:v>
                </c:pt>
                <c:pt idx="13">
                  <c:v>6.0363888888817501</c:v>
                </c:pt>
                <c:pt idx="14">
                  <c:v>6.2511111111110393</c:v>
                </c:pt>
                <c:pt idx="15">
                  <c:v>6.8805555555507745</c:v>
                </c:pt>
                <c:pt idx="16">
                  <c:v>8.2630555555513947</c:v>
                </c:pt>
                <c:pt idx="17">
                  <c:v>8.681388888881278</c:v>
                </c:pt>
                <c:pt idx="18">
                  <c:v>8.6999999999905686</c:v>
                </c:pt>
                <c:pt idx="19">
                  <c:v>8.7888888888808889</c:v>
                </c:pt>
                <c:pt idx="20">
                  <c:v>8.8180555555507709</c:v>
                </c:pt>
                <c:pt idx="21">
                  <c:v>8.8463888888807869</c:v>
                </c:pt>
                <c:pt idx="22">
                  <c:v>8.8680555555509706</c:v>
                </c:pt>
                <c:pt idx="23">
                  <c:v>8.8897222222211294</c:v>
                </c:pt>
                <c:pt idx="24">
                  <c:v>8.9308333333313694</c:v>
                </c:pt>
                <c:pt idx="25">
                  <c:v>8.9586111111110149</c:v>
                </c:pt>
                <c:pt idx="26">
                  <c:v>8.9844444444418823</c:v>
                </c:pt>
                <c:pt idx="27">
                  <c:v>9.0522222222210527</c:v>
                </c:pt>
                <c:pt idx="28">
                  <c:v>9.1644444444417203</c:v>
                </c:pt>
                <c:pt idx="29">
                  <c:v>9.3763888888814506</c:v>
                </c:pt>
                <c:pt idx="30">
                  <c:v>11.12999999999132</c:v>
                </c:pt>
                <c:pt idx="31">
                  <c:v>11.571111111111144</c:v>
                </c:pt>
                <c:pt idx="32">
                  <c:v>11.615555555550955</c:v>
                </c:pt>
                <c:pt idx="33">
                  <c:v>11.691666666660543</c:v>
                </c:pt>
                <c:pt idx="34">
                  <c:v>12.483611111111108</c:v>
                </c:pt>
                <c:pt idx="35">
                  <c:v>12.513055555551396</c:v>
                </c:pt>
                <c:pt idx="36">
                  <c:v>12.669444444441421</c:v>
                </c:pt>
                <c:pt idx="37">
                  <c:v>14.714166666661033</c:v>
                </c:pt>
                <c:pt idx="38">
                  <c:v>15.453611111111362</c:v>
                </c:pt>
                <c:pt idx="39">
                  <c:v>16.394166666661324</c:v>
                </c:pt>
                <c:pt idx="40">
                  <c:v>18.256111111111142</c:v>
                </c:pt>
                <c:pt idx="41">
                  <c:v>20.442777777770669</c:v>
                </c:pt>
                <c:pt idx="42">
                  <c:v>21.306388888880821</c:v>
                </c:pt>
                <c:pt idx="43">
                  <c:v>22.354444444440503</c:v>
                </c:pt>
                <c:pt idx="44">
                  <c:v>22.760833333330226</c:v>
                </c:pt>
                <c:pt idx="45">
                  <c:v>23.672499999990425</c:v>
                </c:pt>
                <c:pt idx="46">
                  <c:v>24.171944444440172</c:v>
                </c:pt>
                <c:pt idx="47">
                  <c:v>24.879166666659728</c:v>
                </c:pt>
                <c:pt idx="48">
                  <c:v>24.905833333329717</c:v>
                </c:pt>
                <c:pt idx="49">
                  <c:v>24.924444444439629</c:v>
                </c:pt>
                <c:pt idx="50">
                  <c:v>25.028888888880221</c:v>
                </c:pt>
                <c:pt idx="51">
                  <c:v>25.047499999990425</c:v>
                </c:pt>
                <c:pt idx="52">
                  <c:v>25.084722222220226</c:v>
                </c:pt>
                <c:pt idx="53">
                  <c:v>25.111388888880231</c:v>
                </c:pt>
                <c:pt idx="54">
                  <c:v>25.129722222220426</c:v>
                </c:pt>
                <c:pt idx="55">
                  <c:v>25.148055555549792</c:v>
                </c:pt>
                <c:pt idx="56">
                  <c:v>25.198611111109887</c:v>
                </c:pt>
                <c:pt idx="57">
                  <c:v>25.217222222219636</c:v>
                </c:pt>
                <c:pt idx="58">
                  <c:v>25.235555555549428</c:v>
                </c:pt>
                <c:pt idx="59">
                  <c:v>25.28833333332938</c:v>
                </c:pt>
                <c:pt idx="60">
                  <c:v>25.358888888878791</c:v>
                </c:pt>
                <c:pt idx="61">
                  <c:v>25.43333333332944</c:v>
                </c:pt>
                <c:pt idx="62">
                  <c:v>25.473888888879021</c:v>
                </c:pt>
                <c:pt idx="63">
                  <c:v>25.498888888878657</c:v>
                </c:pt>
                <c:pt idx="64">
                  <c:v>25.567499999988129</c:v>
                </c:pt>
                <c:pt idx="65">
                  <c:v>26.936944444438115</c:v>
                </c:pt>
                <c:pt idx="66">
                  <c:v>27.300277777768162</c:v>
                </c:pt>
                <c:pt idx="67">
                  <c:v>28.540833333327704</c:v>
                </c:pt>
                <c:pt idx="68">
                  <c:v>28.916944444438595</c:v>
                </c:pt>
                <c:pt idx="69">
                  <c:v>30.81222222221853</c:v>
                </c:pt>
                <c:pt idx="70">
                  <c:v>31.10361111110873</c:v>
                </c:pt>
                <c:pt idx="71">
                  <c:v>31.718055555549501</c:v>
                </c:pt>
                <c:pt idx="72">
                  <c:v>31.924444444438752</c:v>
                </c:pt>
                <c:pt idx="73">
                  <c:v>32.652777777769494</c:v>
                </c:pt>
                <c:pt idx="74">
                  <c:v>32.845277777768942</c:v>
                </c:pt>
                <c:pt idx="75">
                  <c:v>34.141388888879113</c:v>
                </c:pt>
                <c:pt idx="76">
                  <c:v>35.026944444438264</c:v>
                </c:pt>
                <c:pt idx="77">
                  <c:v>35.907777777768374</c:v>
                </c:pt>
                <c:pt idx="78">
                  <c:v>36.491666666658197</c:v>
                </c:pt>
                <c:pt idx="79">
                  <c:v>36.510555555548429</c:v>
                </c:pt>
                <c:pt idx="80">
                  <c:v>36.605277777768279</c:v>
                </c:pt>
                <c:pt idx="81">
                  <c:v>37.107499999988555</c:v>
                </c:pt>
                <c:pt idx="82">
                  <c:v>41.634999999988253</c:v>
                </c:pt>
                <c:pt idx="83">
                  <c:v>41.970277777767969</c:v>
                </c:pt>
                <c:pt idx="84">
                  <c:v>43.078055555547344</c:v>
                </c:pt>
                <c:pt idx="85">
                  <c:v>43.368888888877642</c:v>
                </c:pt>
                <c:pt idx="86">
                  <c:v>44.157499999987344</c:v>
                </c:pt>
                <c:pt idx="87">
                  <c:v>45.898611111107435</c:v>
                </c:pt>
                <c:pt idx="88">
                  <c:v>46.476111111107308</c:v>
                </c:pt>
                <c:pt idx="89">
                  <c:v>47.689999999986718</c:v>
                </c:pt>
                <c:pt idx="90">
                  <c:v>48.735277777766115</c:v>
                </c:pt>
                <c:pt idx="91">
                  <c:v>49.544722222215881</c:v>
                </c:pt>
                <c:pt idx="92">
                  <c:v>51.003055555545721</c:v>
                </c:pt>
                <c:pt idx="93">
                  <c:v>51.279999999985513</c:v>
                </c:pt>
                <c:pt idx="94">
                  <c:v>56.857222222214894</c:v>
                </c:pt>
                <c:pt idx="95">
                  <c:v>56.925555555545401</c:v>
                </c:pt>
                <c:pt idx="96">
                  <c:v>59.165555555545183</c:v>
                </c:pt>
                <c:pt idx="97">
                  <c:v>59.308888888875913</c:v>
                </c:pt>
                <c:pt idx="98">
                  <c:v>61.58583333332566</c:v>
                </c:pt>
                <c:pt idx="99">
                  <c:v>61.630833333326187</c:v>
                </c:pt>
                <c:pt idx="100">
                  <c:v>62.009166666656334</c:v>
                </c:pt>
                <c:pt idx="101">
                  <c:v>62.790833333326503</c:v>
                </c:pt>
                <c:pt idx="102">
                  <c:v>62.995555555546922</c:v>
                </c:pt>
                <c:pt idx="103">
                  <c:v>66.712222222216795</c:v>
                </c:pt>
                <c:pt idx="104">
                  <c:v>66.741388888877125</c:v>
                </c:pt>
                <c:pt idx="105">
                  <c:v>68.001944444437427</c:v>
                </c:pt>
                <c:pt idx="106">
                  <c:v>68.253055555547093</c:v>
                </c:pt>
                <c:pt idx="107">
                  <c:v>70.73749999998816</c:v>
                </c:pt>
                <c:pt idx="108">
                  <c:v>73.084722222218105</c:v>
                </c:pt>
                <c:pt idx="109">
                  <c:v>73.331944444438562</c:v>
                </c:pt>
                <c:pt idx="110">
                  <c:v>76.740555555549093</c:v>
                </c:pt>
                <c:pt idx="111">
                  <c:v>79.424166666658792</c:v>
                </c:pt>
                <c:pt idx="112">
                  <c:v>79.470555555548643</c:v>
                </c:pt>
                <c:pt idx="113">
                  <c:v>81.614166666658846</c:v>
                </c:pt>
                <c:pt idx="114">
                  <c:v>82.449722222218796</c:v>
                </c:pt>
                <c:pt idx="115">
                  <c:v>83.646666666659101</c:v>
                </c:pt>
                <c:pt idx="116">
                  <c:v>85.654722222218709</c:v>
                </c:pt>
                <c:pt idx="117">
                  <c:v>88.06249999998893</c:v>
                </c:pt>
                <c:pt idx="118">
                  <c:v>88.861111111108428</c:v>
                </c:pt>
                <c:pt idx="119">
                  <c:v>89.323611111108519</c:v>
                </c:pt>
                <c:pt idx="120">
                  <c:v>89.559166666658555</c:v>
                </c:pt>
                <c:pt idx="121">
                  <c:v>91.057499999988821</c:v>
                </c:pt>
                <c:pt idx="122">
                  <c:v>91.693888888878348</c:v>
                </c:pt>
                <c:pt idx="123">
                  <c:v>93.883333333327599</c:v>
                </c:pt>
                <c:pt idx="124">
                  <c:v>93.982222222218226</c:v>
                </c:pt>
                <c:pt idx="125">
                  <c:v>94.014166666658127</c:v>
                </c:pt>
                <c:pt idx="126">
                  <c:v>94.50944444443833</c:v>
                </c:pt>
                <c:pt idx="127">
                  <c:v>95.218055555548133</c:v>
                </c:pt>
                <c:pt idx="128">
                  <c:v>97.464722222218327</c:v>
                </c:pt>
                <c:pt idx="129">
                  <c:v>100.65861111110389</c:v>
                </c:pt>
                <c:pt idx="130">
                  <c:v>101.80861111110501</c:v>
                </c:pt>
                <c:pt idx="131">
                  <c:v>103.35861111110424</c:v>
                </c:pt>
                <c:pt idx="132">
                  <c:v>101.80861111110501</c:v>
                </c:pt>
                <c:pt idx="133">
                  <c:v>104.3086111111042</c:v>
                </c:pt>
                <c:pt idx="134">
                  <c:v>107.02527777777114</c:v>
                </c:pt>
                <c:pt idx="135">
                  <c:v>107.67527777777109</c:v>
                </c:pt>
                <c:pt idx="136">
                  <c:v>108.70861111110455</c:v>
                </c:pt>
                <c:pt idx="137">
                  <c:v>108.89194444443849</c:v>
                </c:pt>
                <c:pt idx="138">
                  <c:v>109.97527777777113</c:v>
                </c:pt>
                <c:pt idx="139">
                  <c:v>111.30861111110501</c:v>
                </c:pt>
                <c:pt idx="140">
                  <c:v>113.59194444443852</c:v>
                </c:pt>
                <c:pt idx="141">
                  <c:v>113.69194444443822</c:v>
                </c:pt>
                <c:pt idx="142">
                  <c:v>113.85861111110424</c:v>
                </c:pt>
                <c:pt idx="143">
                  <c:v>113.89194444443812</c:v>
                </c:pt>
                <c:pt idx="144">
                  <c:v>114.00861111110405</c:v>
                </c:pt>
                <c:pt idx="145">
                  <c:v>116.34194444443852</c:v>
                </c:pt>
                <c:pt idx="146">
                  <c:v>117.09194444443879</c:v>
                </c:pt>
                <c:pt idx="147">
                  <c:v>117.22527777777147</c:v>
                </c:pt>
                <c:pt idx="148">
                  <c:v>120.19194444443913</c:v>
                </c:pt>
                <c:pt idx="149">
                  <c:v>120.45861111110601</c:v>
                </c:pt>
                <c:pt idx="150">
                  <c:v>123.30861111110625</c:v>
                </c:pt>
                <c:pt idx="151">
                  <c:v>124.42527777777315</c:v>
                </c:pt>
                <c:pt idx="152">
                  <c:v>124.45861111110645</c:v>
                </c:pt>
                <c:pt idx="153">
                  <c:v>124.49194444443982</c:v>
                </c:pt>
                <c:pt idx="154">
                  <c:v>124.60861111110701</c:v>
                </c:pt>
                <c:pt idx="155">
                  <c:v>124.62527777777284</c:v>
                </c:pt>
                <c:pt idx="156">
                  <c:v>124.65861111110628</c:v>
                </c:pt>
                <c:pt idx="157">
                  <c:v>124.69194444444022</c:v>
                </c:pt>
                <c:pt idx="158">
                  <c:v>124.72527777777299</c:v>
                </c:pt>
                <c:pt idx="159">
                  <c:v>124.77527777777271</c:v>
                </c:pt>
                <c:pt idx="160">
                  <c:v>126.72527777777285</c:v>
                </c:pt>
                <c:pt idx="161">
                  <c:v>127.37527777777284</c:v>
                </c:pt>
                <c:pt idx="162">
                  <c:v>127.8586111111062</c:v>
                </c:pt>
                <c:pt idx="163">
                  <c:v>128.82527777777426</c:v>
                </c:pt>
                <c:pt idx="164">
                  <c:v>130.87527777777404</c:v>
                </c:pt>
                <c:pt idx="165">
                  <c:v>130.94194444444051</c:v>
                </c:pt>
                <c:pt idx="166">
                  <c:v>131.57527777777381</c:v>
                </c:pt>
                <c:pt idx="167">
                  <c:v>133.425277777774</c:v>
                </c:pt>
                <c:pt idx="168">
                  <c:v>136.2252777777729</c:v>
                </c:pt>
                <c:pt idx="169">
                  <c:v>137.02527777777379</c:v>
                </c:pt>
                <c:pt idx="170">
                  <c:v>137.17527777777272</c:v>
                </c:pt>
                <c:pt idx="171">
                  <c:v>139.44194444444005</c:v>
                </c:pt>
                <c:pt idx="172">
                  <c:v>140.37527777777404</c:v>
                </c:pt>
                <c:pt idx="173">
                  <c:v>140.45861111110693</c:v>
                </c:pt>
                <c:pt idx="174">
                  <c:v>140.50861111110692</c:v>
                </c:pt>
                <c:pt idx="175">
                  <c:v>140.64194444444033</c:v>
                </c:pt>
                <c:pt idx="176">
                  <c:v>141.45861111110693</c:v>
                </c:pt>
                <c:pt idx="177">
                  <c:v>141.5586111111073</c:v>
                </c:pt>
                <c:pt idx="178">
                  <c:v>144.59805555554735</c:v>
                </c:pt>
                <c:pt idx="179">
                  <c:v>145.29861111110637</c:v>
                </c:pt>
                <c:pt idx="180">
                  <c:v>145.89444444443745</c:v>
                </c:pt>
                <c:pt idx="181">
                  <c:v>147.45999999999671</c:v>
                </c:pt>
                <c:pt idx="182">
                  <c:v>147.81194444443702</c:v>
                </c:pt>
                <c:pt idx="183">
                  <c:v>148.59166666665698</c:v>
                </c:pt>
                <c:pt idx="184">
                  <c:v>148.90694444443704</c:v>
                </c:pt>
                <c:pt idx="185">
                  <c:v>151.342222222217</c:v>
                </c:pt>
                <c:pt idx="186">
                  <c:v>152.12944444443687</c:v>
                </c:pt>
                <c:pt idx="187">
                  <c:v>153.6155555555454</c:v>
                </c:pt>
                <c:pt idx="188">
                  <c:v>154.84416666665695</c:v>
                </c:pt>
                <c:pt idx="189">
                  <c:v>154.868333333328</c:v>
                </c:pt>
                <c:pt idx="190">
                  <c:v>155.96138888888856</c:v>
                </c:pt>
                <c:pt idx="191">
                  <c:v>159.00083333332745</c:v>
                </c:pt>
                <c:pt idx="192">
                  <c:v>159.27305555554602</c:v>
                </c:pt>
                <c:pt idx="193">
                  <c:v>160.47499999999698</c:v>
                </c:pt>
                <c:pt idx="194">
                  <c:v>161.15138888888725</c:v>
                </c:pt>
                <c:pt idx="195">
                  <c:v>161.17138888888607</c:v>
                </c:pt>
                <c:pt idx="196">
                  <c:v>161.27666666665513</c:v>
                </c:pt>
                <c:pt idx="197">
                  <c:v>161.30333333332587</c:v>
                </c:pt>
                <c:pt idx="198">
                  <c:v>161.3438888888862</c:v>
                </c:pt>
                <c:pt idx="199">
                  <c:v>162.28111111110579</c:v>
                </c:pt>
                <c:pt idx="200">
                  <c:v>162.98722222221627</c:v>
                </c:pt>
                <c:pt idx="201">
                  <c:v>163.01027777777639</c:v>
                </c:pt>
                <c:pt idx="202">
                  <c:v>163.55999999999662</c:v>
                </c:pt>
                <c:pt idx="203">
                  <c:v>164.0891666666565</c:v>
                </c:pt>
                <c:pt idx="204">
                  <c:v>165.56638888888722</c:v>
                </c:pt>
                <c:pt idx="205">
                  <c:v>165.59444444443687</c:v>
                </c:pt>
                <c:pt idx="206">
                  <c:v>165.61944444443711</c:v>
                </c:pt>
                <c:pt idx="207">
                  <c:v>167.79555555554538</c:v>
                </c:pt>
                <c:pt idx="208">
                  <c:v>167.84916666665615</c:v>
                </c:pt>
                <c:pt idx="209">
                  <c:v>168.02138888888769</c:v>
                </c:pt>
                <c:pt idx="210">
                  <c:v>168.04333333332656</c:v>
                </c:pt>
                <c:pt idx="211">
                  <c:v>168.13555555554535</c:v>
                </c:pt>
                <c:pt idx="212">
                  <c:v>168.17111111110631</c:v>
                </c:pt>
                <c:pt idx="213">
                  <c:v>168.23694444443694</c:v>
                </c:pt>
                <c:pt idx="214">
                  <c:v>168.62472222221712</c:v>
                </c:pt>
                <c:pt idx="215">
                  <c:v>169.51194444443703</c:v>
                </c:pt>
                <c:pt idx="216">
                  <c:v>170.76527777777696</c:v>
                </c:pt>
                <c:pt idx="217">
                  <c:v>170.79638888888701</c:v>
                </c:pt>
                <c:pt idx="218">
                  <c:v>171.98416666665648</c:v>
                </c:pt>
                <c:pt idx="219">
                  <c:v>174.85972222221639</c:v>
                </c:pt>
                <c:pt idx="220">
                  <c:v>174.97027777777689</c:v>
                </c:pt>
                <c:pt idx="221">
                  <c:v>176.76499999999655</c:v>
                </c:pt>
                <c:pt idx="222">
                  <c:v>176.79388888888639</c:v>
                </c:pt>
                <c:pt idx="223">
                  <c:v>178.80499999999651</c:v>
                </c:pt>
                <c:pt idx="224">
                  <c:v>180.8033333333268</c:v>
                </c:pt>
                <c:pt idx="225">
                  <c:v>180.89916666665735</c:v>
                </c:pt>
                <c:pt idx="226">
                  <c:v>183.15805555554775</c:v>
                </c:pt>
                <c:pt idx="227">
                  <c:v>183.20194444443845</c:v>
                </c:pt>
                <c:pt idx="228">
                  <c:v>183.23166666665736</c:v>
                </c:pt>
                <c:pt idx="229">
                  <c:v>183.2502777777789</c:v>
                </c:pt>
                <c:pt idx="230">
                  <c:v>183.37222222221894</c:v>
                </c:pt>
                <c:pt idx="231">
                  <c:v>183.99611111110858</c:v>
                </c:pt>
                <c:pt idx="232">
                  <c:v>185.25777777777907</c:v>
                </c:pt>
                <c:pt idx="233">
                  <c:v>185.69722222221876</c:v>
                </c:pt>
                <c:pt idx="234">
                  <c:v>187.93694444443821</c:v>
                </c:pt>
                <c:pt idx="235">
                  <c:v>188.77749999999818</c:v>
                </c:pt>
                <c:pt idx="236">
                  <c:v>190.79694777777817</c:v>
                </c:pt>
                <c:pt idx="237">
                  <c:v>191.2755588888875</c:v>
                </c:pt>
                <c:pt idx="238">
                  <c:v>193.27416999999721</c:v>
                </c:pt>
                <c:pt idx="239">
                  <c:v>194.18139222221802</c:v>
                </c:pt>
                <c:pt idx="240">
                  <c:v>194.84305888888852</c:v>
                </c:pt>
                <c:pt idx="241">
                  <c:v>195.26028111110691</c:v>
                </c:pt>
                <c:pt idx="242">
                  <c:v>196.02166999999858</c:v>
                </c:pt>
                <c:pt idx="243">
                  <c:v>196.04694777777863</c:v>
                </c:pt>
                <c:pt idx="244">
                  <c:v>197.57916999999796</c:v>
                </c:pt>
                <c:pt idx="245">
                  <c:v>199.24889222221816</c:v>
                </c:pt>
                <c:pt idx="246">
                  <c:v>199.91972555554938</c:v>
                </c:pt>
                <c:pt idx="247">
                  <c:v>200.45778111110926</c:v>
                </c:pt>
                <c:pt idx="248">
                  <c:v>201.63389222221781</c:v>
                </c:pt>
                <c:pt idx="249">
                  <c:v>202.56666999999794</c:v>
                </c:pt>
                <c:pt idx="250">
                  <c:v>203.61528111110715</c:v>
                </c:pt>
                <c:pt idx="251">
                  <c:v>204.67889222221771</c:v>
                </c:pt>
                <c:pt idx="252">
                  <c:v>204.71166999999721</c:v>
                </c:pt>
                <c:pt idx="253">
                  <c:v>205.15944777777881</c:v>
                </c:pt>
                <c:pt idx="254">
                  <c:v>206.25833666665844</c:v>
                </c:pt>
                <c:pt idx="255">
                  <c:v>207.80389222221817</c:v>
                </c:pt>
                <c:pt idx="256">
                  <c:v>207.88444777778</c:v>
                </c:pt>
                <c:pt idx="257">
                  <c:v>208.91972555554753</c:v>
                </c:pt>
                <c:pt idx="258">
                  <c:v>209.48166999999816</c:v>
                </c:pt>
                <c:pt idx="259">
                  <c:v>210.24139222221726</c:v>
                </c:pt>
                <c:pt idx="260">
                  <c:v>212.60889222221735</c:v>
                </c:pt>
                <c:pt idx="261">
                  <c:v>212.98000333332757</c:v>
                </c:pt>
                <c:pt idx="262">
                  <c:v>214.09416999999698</c:v>
                </c:pt>
                <c:pt idx="263">
                  <c:v>215.05389222221692</c:v>
                </c:pt>
                <c:pt idx="264">
                  <c:v>216.85750333332757</c:v>
                </c:pt>
                <c:pt idx="265">
                  <c:v>217.87611444443687</c:v>
                </c:pt>
                <c:pt idx="266">
                  <c:v>219.00472555554649</c:v>
                </c:pt>
                <c:pt idx="267">
                  <c:v>219.11305888888643</c:v>
                </c:pt>
                <c:pt idx="268">
                  <c:v>221.88083666665707</c:v>
                </c:pt>
                <c:pt idx="269">
                  <c:v>223.12000333332693</c:v>
                </c:pt>
                <c:pt idx="270">
                  <c:v>223.22444777777667</c:v>
                </c:pt>
                <c:pt idx="271">
                  <c:v>224.81944777777647</c:v>
                </c:pt>
                <c:pt idx="272">
                  <c:v>226.26139222221698</c:v>
                </c:pt>
                <c:pt idx="273">
                  <c:v>228.49472555555016</c:v>
                </c:pt>
                <c:pt idx="274">
                  <c:v>229.16250333333059</c:v>
                </c:pt>
                <c:pt idx="275">
                  <c:v>229.29694777777044</c:v>
                </c:pt>
                <c:pt idx="276">
                  <c:v>231.96000333333026</c:v>
                </c:pt>
                <c:pt idx="277">
                  <c:v>232.95944777777166</c:v>
                </c:pt>
                <c:pt idx="278">
                  <c:v>233.55250333333137</c:v>
                </c:pt>
                <c:pt idx="279">
                  <c:v>235.96500333333128</c:v>
                </c:pt>
                <c:pt idx="280">
                  <c:v>237.15778111111078</c:v>
                </c:pt>
                <c:pt idx="281">
                  <c:v>239.16028111111135</c:v>
                </c:pt>
                <c:pt idx="282">
                  <c:v>239.20555888888117</c:v>
                </c:pt>
                <c:pt idx="283">
                  <c:v>240.53111444444158</c:v>
                </c:pt>
                <c:pt idx="284">
                  <c:v>241.1600033333319</c:v>
                </c:pt>
                <c:pt idx="285">
                  <c:v>241.63333666666162</c:v>
                </c:pt>
                <c:pt idx="286">
                  <c:v>244.94583666666162</c:v>
                </c:pt>
                <c:pt idx="287">
                  <c:v>245.82972555555202</c:v>
                </c:pt>
                <c:pt idx="288">
                  <c:v>248.03694777777164</c:v>
                </c:pt>
                <c:pt idx="289">
                  <c:v>248.08028111111193</c:v>
                </c:pt>
                <c:pt idx="290">
                  <c:v>248.09861444444172</c:v>
                </c:pt>
                <c:pt idx="291">
                  <c:v>249.23861444444043</c:v>
                </c:pt>
                <c:pt idx="292">
                  <c:v>249.25722555555134</c:v>
                </c:pt>
                <c:pt idx="293">
                  <c:v>249.71139222222178</c:v>
                </c:pt>
                <c:pt idx="294">
                  <c:v>249.73833666666209</c:v>
                </c:pt>
                <c:pt idx="295">
                  <c:v>249.79944777777277</c:v>
                </c:pt>
                <c:pt idx="296">
                  <c:v>250.04639222222326</c:v>
                </c:pt>
                <c:pt idx="297">
                  <c:v>250.10333666666278</c:v>
                </c:pt>
                <c:pt idx="298">
                  <c:v>250.73083666666238</c:v>
                </c:pt>
                <c:pt idx="299">
                  <c:v>251.4722255555524</c:v>
                </c:pt>
                <c:pt idx="300">
                  <c:v>251.68889222221921</c:v>
                </c:pt>
                <c:pt idx="301">
                  <c:v>251.88500333333025</c:v>
                </c:pt>
                <c:pt idx="302">
                  <c:v>252.35472555554941</c:v>
                </c:pt>
                <c:pt idx="303">
                  <c:v>252.48416999999921</c:v>
                </c:pt>
                <c:pt idx="304">
                  <c:v>253.23028111110787</c:v>
                </c:pt>
                <c:pt idx="305">
                  <c:v>254.00833666665889</c:v>
                </c:pt>
                <c:pt idx="306">
                  <c:v>254.76500333332802</c:v>
                </c:pt>
                <c:pt idx="307">
                  <c:v>257.43083666665899</c:v>
                </c:pt>
                <c:pt idx="308">
                  <c:v>257.43083666665899</c:v>
                </c:pt>
                <c:pt idx="309">
                  <c:v>261.66889222221909</c:v>
                </c:pt>
                <c:pt idx="310">
                  <c:v>262.54916999998915</c:v>
                </c:pt>
                <c:pt idx="311">
                  <c:v>264.03083666665924</c:v>
                </c:pt>
                <c:pt idx="312">
                  <c:v>264.33500333332938</c:v>
                </c:pt>
                <c:pt idx="313">
                  <c:v>265.22889222221869</c:v>
                </c:pt>
                <c:pt idx="314">
                  <c:v>265.66111444443823</c:v>
                </c:pt>
                <c:pt idx="315">
                  <c:v>268.84555888887894</c:v>
                </c:pt>
                <c:pt idx="316">
                  <c:v>271.85528111110932</c:v>
                </c:pt>
                <c:pt idx="317">
                  <c:v>272.22889222221869</c:v>
                </c:pt>
                <c:pt idx="318">
                  <c:v>272.25166999998993</c:v>
                </c:pt>
                <c:pt idx="319">
                  <c:v>272.48889222221823</c:v>
                </c:pt>
                <c:pt idx="320">
                  <c:v>276.03222555555004</c:v>
                </c:pt>
                <c:pt idx="321">
                  <c:v>276.47333666665838</c:v>
                </c:pt>
                <c:pt idx="322">
                  <c:v>279.37416999999033</c:v>
                </c:pt>
                <c:pt idx="323">
                  <c:v>280.65972555555072</c:v>
                </c:pt>
                <c:pt idx="324">
                  <c:v>280.71139222221763</c:v>
                </c:pt>
                <c:pt idx="325">
                  <c:v>281.23972555554963</c:v>
                </c:pt>
                <c:pt idx="326">
                  <c:v>282.84305888887963</c:v>
                </c:pt>
                <c:pt idx="327">
                  <c:v>285.67805888887864</c:v>
                </c:pt>
                <c:pt idx="328">
                  <c:v>286.48222555555026</c:v>
                </c:pt>
                <c:pt idx="329">
                  <c:v>287.45111444443796</c:v>
                </c:pt>
              </c:numCache>
            </c:numRef>
          </c:xVal>
          <c:yVal>
            <c:numRef>
              <c:f>'TD18_Disk_#2'!$BK$8626:$BK$8955</c:f>
              <c:numCache>
                <c:formatCode>0.0_ </c:formatCode>
                <c:ptCount val="330"/>
                <c:pt idx="0">
                  <c:v>90.975254731618023</c:v>
                </c:pt>
                <c:pt idx="1">
                  <c:v>170.29972752214087</c:v>
                </c:pt>
                <c:pt idx="2">
                  <c:v>162.86644951348265</c:v>
                </c:pt>
                <c:pt idx="3">
                  <c:v>139.97760358402078</c:v>
                </c:pt>
                <c:pt idx="4">
                  <c:v>179.275726066261</c:v>
                </c:pt>
                <c:pt idx="5">
                  <c:v>72.556303691784649</c:v>
                </c:pt>
                <c:pt idx="6">
                  <c:v>71.996313788879689</c:v>
                </c:pt>
                <c:pt idx="7">
                  <c:v>71.444901692011726</c:v>
                </c:pt>
                <c:pt idx="8">
                  <c:v>70.909916042665728</c:v>
                </c:pt>
                <c:pt idx="9">
                  <c:v>69.62236827443428</c:v>
                </c:pt>
                <c:pt idx="10">
                  <c:v>81.708247085720586</c:v>
                </c:pt>
                <c:pt idx="11">
                  <c:v>62.421972534478023</c:v>
                </c:pt>
                <c:pt idx="12">
                  <c:v>44.25039825362186</c:v>
                </c:pt>
                <c:pt idx="13">
                  <c:v>34.512907827568306</c:v>
                </c:pt>
                <c:pt idx="14">
                  <c:v>38.881976537504904</c:v>
                </c:pt>
                <c:pt idx="15">
                  <c:v>35.324989907170284</c:v>
                </c:pt>
                <c:pt idx="16">
                  <c:v>29.414730897248127</c:v>
                </c:pt>
                <c:pt idx="17">
                  <c:v>31.996928294911729</c:v>
                </c:pt>
                <c:pt idx="18">
                  <c:v>31.928480204376715</c:v>
                </c:pt>
                <c:pt idx="19">
                  <c:v>31.605562579042626</c:v>
                </c:pt>
                <c:pt idx="20">
                  <c:v>35.438651756201274</c:v>
                </c:pt>
                <c:pt idx="21">
                  <c:v>39.250164850728325</c:v>
                </c:pt>
                <c:pt idx="22">
                  <c:v>39.154267815211789</c:v>
                </c:pt>
                <c:pt idx="23">
                  <c:v>39.058838233920369</c:v>
                </c:pt>
                <c:pt idx="24">
                  <c:v>42.766943485437494</c:v>
                </c:pt>
                <c:pt idx="25">
                  <c:v>46.510185730675502</c:v>
                </c:pt>
                <c:pt idx="26">
                  <c:v>50.241157556284243</c:v>
                </c:pt>
                <c:pt idx="27">
                  <c:v>53.700748741875408</c:v>
                </c:pt>
                <c:pt idx="28">
                  <c:v>56.831959262868494</c:v>
                </c:pt>
                <c:pt idx="29">
                  <c:v>59.250481410208202</c:v>
                </c:pt>
                <c:pt idx="30">
                  <c:v>49.915144254805817</c:v>
                </c:pt>
                <c:pt idx="31">
                  <c:v>51.013059343191465</c:v>
                </c:pt>
                <c:pt idx="32">
                  <c:v>53.807155155942453</c:v>
                </c:pt>
                <c:pt idx="33">
                  <c:v>56.426704680476206</c:v>
                </c:pt>
                <c:pt idx="34">
                  <c:v>52.847066153400824</c:v>
                </c:pt>
                <c:pt idx="35">
                  <c:v>52.722711834324329</c:v>
                </c:pt>
                <c:pt idx="36">
                  <c:v>54.812541109419094</c:v>
                </c:pt>
                <c:pt idx="37">
                  <c:v>47.195635347661344</c:v>
                </c:pt>
                <c:pt idx="38">
                  <c:v>44.937357323889763</c:v>
                </c:pt>
                <c:pt idx="39">
                  <c:v>42.35924024468077</c:v>
                </c:pt>
                <c:pt idx="40">
                  <c:v>38.039012811539628</c:v>
                </c:pt>
                <c:pt idx="41">
                  <c:v>35.668668641477481</c:v>
                </c:pt>
                <c:pt idx="42">
                  <c:v>34.222911750531438</c:v>
                </c:pt>
                <c:pt idx="43">
                  <c:v>34.171678512854733</c:v>
                </c:pt>
                <c:pt idx="44">
                  <c:v>35.087076971898078</c:v>
                </c:pt>
                <c:pt idx="45">
                  <c:v>35.202590910705524</c:v>
                </c:pt>
                <c:pt idx="46">
                  <c:v>34.475229547576305</c:v>
                </c:pt>
                <c:pt idx="47">
                  <c:v>34.890861385595755</c:v>
                </c:pt>
                <c:pt idx="48">
                  <c:v>36.247643903151278</c:v>
                </c:pt>
                <c:pt idx="49">
                  <c:v>36.220577746084246</c:v>
                </c:pt>
                <c:pt idx="50">
                  <c:v>37.456716682957129</c:v>
                </c:pt>
                <c:pt idx="51">
                  <c:v>37.428885118289585</c:v>
                </c:pt>
                <c:pt idx="52">
                  <c:v>38.757543879079307</c:v>
                </c:pt>
                <c:pt idx="53">
                  <c:v>40.099113947868673</c:v>
                </c:pt>
                <c:pt idx="54">
                  <c:v>40.069859727859381</c:v>
                </c:pt>
                <c:pt idx="55">
                  <c:v>40.040648161452893</c:v>
                </c:pt>
                <c:pt idx="56">
                  <c:v>41.338257179079342</c:v>
                </c:pt>
                <c:pt idx="57">
                  <c:v>41.307748232032594</c:v>
                </c:pt>
                <c:pt idx="58">
                  <c:v>41.277738640376363</c:v>
                </c:pt>
                <c:pt idx="59">
                  <c:v>42.564643335756145</c:v>
                </c:pt>
                <c:pt idx="60">
                  <c:v>43.815449327450295</c:v>
                </c:pt>
                <c:pt idx="61">
                  <c:v>45.052424639587194</c:v>
                </c:pt>
                <c:pt idx="62">
                  <c:v>46.343750681543469</c:v>
                </c:pt>
                <c:pt idx="63">
                  <c:v>47.660028759442007</c:v>
                </c:pt>
                <c:pt idx="64">
                  <c:v>48.890192627381651</c:v>
                </c:pt>
                <c:pt idx="65">
                  <c:v>46.404669340961476</c:v>
                </c:pt>
                <c:pt idx="66">
                  <c:v>45.787079903558016</c:v>
                </c:pt>
                <c:pt idx="67">
                  <c:v>43.796899179546394</c:v>
                </c:pt>
                <c:pt idx="68">
                  <c:v>43.227250458697895</c:v>
                </c:pt>
                <c:pt idx="69">
                  <c:v>40.568317045910213</c:v>
                </c:pt>
                <c:pt idx="70">
                  <c:v>41.304600216126701</c:v>
                </c:pt>
                <c:pt idx="71">
                  <c:v>41.5991592591052</c:v>
                </c:pt>
                <c:pt idx="72">
                  <c:v>41.330224140338707</c:v>
                </c:pt>
                <c:pt idx="73">
                  <c:v>40.408336877934538</c:v>
                </c:pt>
                <c:pt idx="74">
                  <c:v>41.228656241818157</c:v>
                </c:pt>
                <c:pt idx="75">
                  <c:v>39.663490875374514</c:v>
                </c:pt>
                <c:pt idx="76">
                  <c:v>38.660713577649425</c:v>
                </c:pt>
                <c:pt idx="77">
                  <c:v>37.712349537404762</c:v>
                </c:pt>
                <c:pt idx="78">
                  <c:v>38.060439978694717</c:v>
                </c:pt>
                <c:pt idx="79">
                  <c:v>38.040749250604286</c:v>
                </c:pt>
                <c:pt idx="80">
                  <c:v>38.890870320774212</c:v>
                </c:pt>
                <c:pt idx="81">
                  <c:v>38.364511516851053</c:v>
                </c:pt>
                <c:pt idx="82">
                  <c:v>34.192653083019401</c:v>
                </c:pt>
                <c:pt idx="83">
                  <c:v>33.919506529099046</c:v>
                </c:pt>
                <c:pt idx="84">
                  <c:v>33.047246277757736</c:v>
                </c:pt>
                <c:pt idx="85">
                  <c:v>33.626255380209663</c:v>
                </c:pt>
                <c:pt idx="86">
                  <c:v>33.025722319736182</c:v>
                </c:pt>
                <c:pt idx="87">
                  <c:v>32.529427784672905</c:v>
                </c:pt>
                <c:pt idx="88">
                  <c:v>32.125225623680258</c:v>
                </c:pt>
                <c:pt idx="89">
                  <c:v>32.035600288911994</c:v>
                </c:pt>
                <c:pt idx="90">
                  <c:v>31.348498406933686</c:v>
                </c:pt>
                <c:pt idx="91">
                  <c:v>30.836337540161097</c:v>
                </c:pt>
                <c:pt idx="92">
                  <c:v>29.954632347740805</c:v>
                </c:pt>
                <c:pt idx="93">
                  <c:v>29.79285838101033</c:v>
                </c:pt>
                <c:pt idx="94">
                  <c:v>26.870425920681932</c:v>
                </c:pt>
                <c:pt idx="95">
                  <c:v>27.448129135522802</c:v>
                </c:pt>
                <c:pt idx="96">
                  <c:v>26.408946646890019</c:v>
                </c:pt>
                <c:pt idx="97">
                  <c:v>26.345123459108777</c:v>
                </c:pt>
                <c:pt idx="98">
                  <c:v>25.37109454284986</c:v>
                </c:pt>
                <c:pt idx="99">
                  <c:v>25.352569736471423</c:v>
                </c:pt>
                <c:pt idx="100">
                  <c:v>25.19788740912373</c:v>
                </c:pt>
                <c:pt idx="101">
                  <c:v>25.437187841469289</c:v>
                </c:pt>
                <c:pt idx="102">
                  <c:v>25.35452236489694</c:v>
                </c:pt>
                <c:pt idx="103">
                  <c:v>24.462450658718527</c:v>
                </c:pt>
                <c:pt idx="104">
                  <c:v>24.972010538192723</c:v>
                </c:pt>
                <c:pt idx="105">
                  <c:v>24.509103089374989</c:v>
                </c:pt>
                <c:pt idx="106">
                  <c:v>24.418931183385126</c:v>
                </c:pt>
                <c:pt idx="107">
                  <c:v>23.561288802501576</c:v>
                </c:pt>
                <c:pt idx="108">
                  <c:v>22.804583721329273</c:v>
                </c:pt>
                <c:pt idx="109">
                  <c:v>22.727703176198329</c:v>
                </c:pt>
                <c:pt idx="110">
                  <c:v>21.718199126930227</c:v>
                </c:pt>
                <c:pt idx="111">
                  <c:v>21.421551654795127</c:v>
                </c:pt>
                <c:pt idx="112">
                  <c:v>21.409047376038984</c:v>
                </c:pt>
                <c:pt idx="113">
                  <c:v>21.272178373173777</c:v>
                </c:pt>
                <c:pt idx="114">
                  <c:v>21.056603519317289</c:v>
                </c:pt>
                <c:pt idx="115">
                  <c:v>20.755293430038272</c:v>
                </c:pt>
                <c:pt idx="116">
                  <c:v>20.268714509481583</c:v>
                </c:pt>
                <c:pt idx="117">
                  <c:v>19.714533554138587</c:v>
                </c:pt>
                <c:pt idx="118">
                  <c:v>19.537355423570627</c:v>
                </c:pt>
                <c:pt idx="119">
                  <c:v>19.436194859515727</c:v>
                </c:pt>
                <c:pt idx="120">
                  <c:v>19.385074423179493</c:v>
                </c:pt>
                <c:pt idx="121">
                  <c:v>19.066096819167111</c:v>
                </c:pt>
                <c:pt idx="122">
                  <c:v>18.933771183105289</c:v>
                </c:pt>
                <c:pt idx="123">
                  <c:v>18.492218474466881</c:v>
                </c:pt>
                <c:pt idx="124">
                  <c:v>18.842216021943489</c:v>
                </c:pt>
                <c:pt idx="125">
                  <c:v>19.205143432876739</c:v>
                </c:pt>
                <c:pt idx="126">
                  <c:v>19.104498668564638</c:v>
                </c:pt>
                <c:pt idx="127">
                  <c:v>19.326983386088997</c:v>
                </c:pt>
                <c:pt idx="128">
                  <c:v>18.881475633634597</c:v>
                </c:pt>
                <c:pt idx="129">
                  <c:v>18.282368070293789</c:v>
                </c:pt>
                <c:pt idx="130">
                  <c:v>18.075855840617091</c:v>
                </c:pt>
                <c:pt idx="131">
                  <c:v>18.140723640185772</c:v>
                </c:pt>
                <c:pt idx="132">
                  <c:v>18.416909724402291</c:v>
                </c:pt>
                <c:pt idx="133">
                  <c:v>17.975505378006027</c:v>
                </c:pt>
                <c:pt idx="134">
                  <c:v>17.519225728087147</c:v>
                </c:pt>
                <c:pt idx="135">
                  <c:v>17.413467963089591</c:v>
                </c:pt>
                <c:pt idx="136">
                  <c:v>17.247943661828902</c:v>
                </c:pt>
                <c:pt idx="137">
                  <c:v>17.537773174733289</c:v>
                </c:pt>
                <c:pt idx="138">
                  <c:v>17.36501385412463</c:v>
                </c:pt>
                <c:pt idx="139">
                  <c:v>17.1570034264107</c:v>
                </c:pt>
                <c:pt idx="140">
                  <c:v>16.81212722928899</c:v>
                </c:pt>
                <c:pt idx="141">
                  <c:v>16.797339790028062</c:v>
                </c:pt>
                <c:pt idx="142">
                  <c:v>17.077710903631427</c:v>
                </c:pt>
                <c:pt idx="143">
                  <c:v>17.072712683319054</c:v>
                </c:pt>
                <c:pt idx="144">
                  <c:v>17.055241928607767</c:v>
                </c:pt>
                <c:pt idx="145">
                  <c:v>16.713185031672367</c:v>
                </c:pt>
                <c:pt idx="146">
                  <c:v>16.60613335674088</c:v>
                </c:pt>
                <c:pt idx="147">
                  <c:v>16.587245356164527</c:v>
                </c:pt>
                <c:pt idx="148">
                  <c:v>16.177826670765729</c:v>
                </c:pt>
                <c:pt idx="149">
                  <c:v>16.142012816758829</c:v>
                </c:pt>
                <c:pt idx="150">
                  <c:v>15.768926654217323</c:v>
                </c:pt>
                <c:pt idx="151">
                  <c:v>15.906467737219074</c:v>
                </c:pt>
                <c:pt idx="152">
                  <c:v>16.1811936587582</c:v>
                </c:pt>
                <c:pt idx="153">
                  <c:v>16.176861064192806</c:v>
                </c:pt>
                <c:pt idx="154">
                  <c:v>16.161715237265629</c:v>
                </c:pt>
                <c:pt idx="155">
                  <c:v>16.159553862579717</c:v>
                </c:pt>
                <c:pt idx="156">
                  <c:v>16.155232847042786</c:v>
                </c:pt>
                <c:pt idx="157">
                  <c:v>16.429378178667562</c:v>
                </c:pt>
                <c:pt idx="158">
                  <c:v>16.424987361112031</c:v>
                </c:pt>
                <c:pt idx="159">
                  <c:v>16.418405533504092</c:v>
                </c:pt>
                <c:pt idx="160">
                  <c:v>16.43976142618283</c:v>
                </c:pt>
                <c:pt idx="161">
                  <c:v>16.355868812847991</c:v>
                </c:pt>
                <c:pt idx="162">
                  <c:v>16.294040074648986</c:v>
                </c:pt>
                <c:pt idx="163">
                  <c:v>16.441304005641289</c:v>
                </c:pt>
                <c:pt idx="164">
                  <c:v>16.183771232577598</c:v>
                </c:pt>
                <c:pt idx="165">
                  <c:v>16.175531565091887</c:v>
                </c:pt>
                <c:pt idx="166">
                  <c:v>16.361567417047358</c:v>
                </c:pt>
                <c:pt idx="167">
                  <c:v>16.134707108223846</c:v>
                </c:pt>
                <c:pt idx="168">
                  <c:v>15.803071301419168</c:v>
                </c:pt>
                <c:pt idx="169">
                  <c:v>15.710807616600071</c:v>
                </c:pt>
                <c:pt idx="170">
                  <c:v>15.693627982043019</c:v>
                </c:pt>
                <c:pt idx="171">
                  <c:v>15.438523798235911</c:v>
                </c:pt>
                <c:pt idx="172">
                  <c:v>15.583228290831951</c:v>
                </c:pt>
                <c:pt idx="173">
                  <c:v>15.821188922795047</c:v>
                </c:pt>
                <c:pt idx="174">
                  <c:v>15.815558951508036</c:v>
                </c:pt>
                <c:pt idx="175">
                  <c:v>16.047449097491889</c:v>
                </c:pt>
                <c:pt idx="176">
                  <c:v>15.954804212461573</c:v>
                </c:pt>
                <c:pt idx="177">
                  <c:v>15.94353340096705</c:v>
                </c:pt>
                <c:pt idx="178">
                  <c:v>15.608401065790483</c:v>
                </c:pt>
                <c:pt idx="179">
                  <c:v>15.533145342446545</c:v>
                </c:pt>
                <c:pt idx="180">
                  <c:v>15.469707931915076</c:v>
                </c:pt>
                <c:pt idx="181">
                  <c:v>15.305468903055029</c:v>
                </c:pt>
                <c:pt idx="182">
                  <c:v>15.503934240768524</c:v>
                </c:pt>
                <c:pt idx="183">
                  <c:v>15.422578655152144</c:v>
                </c:pt>
                <c:pt idx="184">
                  <c:v>15.389924729278</c:v>
                </c:pt>
                <c:pt idx="185">
                  <c:v>15.142282391636851</c:v>
                </c:pt>
                <c:pt idx="186">
                  <c:v>15.063925823404064</c:v>
                </c:pt>
                <c:pt idx="187">
                  <c:v>14.91819404863597</c:v>
                </c:pt>
                <c:pt idx="188">
                  <c:v>15.024065413436301</c:v>
                </c:pt>
                <c:pt idx="189">
                  <c:v>15.245925750548505</c:v>
                </c:pt>
                <c:pt idx="190">
                  <c:v>15.139074664135268</c:v>
                </c:pt>
                <c:pt idx="191">
                  <c:v>14.849677587294813</c:v>
                </c:pt>
                <c:pt idx="192">
                  <c:v>14.824297197510964</c:v>
                </c:pt>
                <c:pt idx="193">
                  <c:v>14.713264440636502</c:v>
                </c:pt>
                <c:pt idx="194">
                  <c:v>14.866972911944698</c:v>
                </c:pt>
                <c:pt idx="195">
                  <c:v>15.080564685281804</c:v>
                </c:pt>
                <c:pt idx="196">
                  <c:v>15.286016438281672</c:v>
                </c:pt>
                <c:pt idx="197">
                  <c:v>15.498749767519469</c:v>
                </c:pt>
                <c:pt idx="198">
                  <c:v>15.710060292198769</c:v>
                </c:pt>
                <c:pt idx="199">
                  <c:v>15.619329969258247</c:v>
                </c:pt>
                <c:pt idx="200">
                  <c:v>15.764698664176731</c:v>
                </c:pt>
                <c:pt idx="201">
                  <c:v>15.975475302341374</c:v>
                </c:pt>
                <c:pt idx="202">
                  <c:v>16.13407244368393</c:v>
                </c:pt>
                <c:pt idx="203">
                  <c:v>16.082042114637051</c:v>
                </c:pt>
                <c:pt idx="204">
                  <c:v>15.938554356342706</c:v>
                </c:pt>
                <c:pt idx="205">
                  <c:v>16.145536283423954</c:v>
                </c:pt>
                <c:pt idx="206">
                  <c:v>16.352749777770864</c:v>
                </c:pt>
                <c:pt idx="207">
                  <c:v>16.347605551730481</c:v>
                </c:pt>
                <c:pt idx="208">
                  <c:v>16.549249739763887</c:v>
                </c:pt>
                <c:pt idx="209">
                  <c:v>16.738940313485418</c:v>
                </c:pt>
                <c:pt idx="210">
                  <c:v>16.736754408585764</c:v>
                </c:pt>
                <c:pt idx="211">
                  <c:v>16.934087574841289</c:v>
                </c:pt>
                <c:pt idx="212">
                  <c:v>17.136976888619191</c:v>
                </c:pt>
                <c:pt idx="213">
                  <c:v>17.130270963737431</c:v>
                </c:pt>
                <c:pt idx="214">
                  <c:v>17.090877342686191</c:v>
                </c:pt>
                <c:pt idx="215">
                  <c:v>17.206260456900708</c:v>
                </c:pt>
                <c:pt idx="216">
                  <c:v>17.079974949370154</c:v>
                </c:pt>
                <c:pt idx="217">
                  <c:v>17.076863777044757</c:v>
                </c:pt>
                <c:pt idx="218">
                  <c:v>16.958925482482435</c:v>
                </c:pt>
                <c:pt idx="219">
                  <c:v>16.680037172654828</c:v>
                </c:pt>
                <c:pt idx="220">
                  <c:v>16.867944238148468</c:v>
                </c:pt>
                <c:pt idx="221">
                  <c:v>16.893112952853617</c:v>
                </c:pt>
                <c:pt idx="222">
                  <c:v>16.890352544865689</c:v>
                </c:pt>
                <c:pt idx="223">
                  <c:v>16.700378127631605</c:v>
                </c:pt>
                <c:pt idx="224">
                  <c:v>16.515796783491563</c:v>
                </c:pt>
                <c:pt idx="225">
                  <c:v>16.698989768702631</c:v>
                </c:pt>
                <c:pt idx="226">
                  <c:v>16.682616258878486</c:v>
                </c:pt>
                <c:pt idx="227">
                  <c:v>16.868149446497789</c:v>
                </c:pt>
                <c:pt idx="228">
                  <c:v>17.054912269532068</c:v>
                </c:pt>
                <c:pt idx="229">
                  <c:v>17.05318015282673</c:v>
                </c:pt>
                <c:pt idx="230">
                  <c:v>17.231193383222042</c:v>
                </c:pt>
                <c:pt idx="231">
                  <c:v>17.172766332621858</c:v>
                </c:pt>
                <c:pt idx="232">
                  <c:v>17.055814120864603</c:v>
                </c:pt>
                <c:pt idx="233">
                  <c:v>17.202435266488493</c:v>
                </c:pt>
                <c:pt idx="234">
                  <c:v>16.997426737396189</c:v>
                </c:pt>
                <c:pt idx="235">
                  <c:v>16.921743557597992</c:v>
                </c:pt>
                <c:pt idx="236">
                  <c:v>16.742639133645834</c:v>
                </c:pt>
                <c:pt idx="237">
                  <c:v>16.70074557879115</c:v>
                </c:pt>
                <c:pt idx="238">
                  <c:v>16.528046372903525</c:v>
                </c:pt>
                <c:pt idx="239">
                  <c:v>16.450826765052717</c:v>
                </c:pt>
                <c:pt idx="240">
                  <c:v>16.394961476488323</c:v>
                </c:pt>
                <c:pt idx="241">
                  <c:v>16.359929557956185</c:v>
                </c:pt>
                <c:pt idx="242">
                  <c:v>16.473518803643845</c:v>
                </c:pt>
                <c:pt idx="243">
                  <c:v>16.648506522981016</c:v>
                </c:pt>
                <c:pt idx="244">
                  <c:v>16.695135985798142</c:v>
                </c:pt>
                <c:pt idx="245">
                  <c:v>16.555229363243889</c:v>
                </c:pt>
                <c:pt idx="246">
                  <c:v>16.49967806800819</c:v>
                </c:pt>
                <c:pt idx="247">
                  <c:v>16.455390720317126</c:v>
                </c:pt>
                <c:pt idx="248">
                  <c:v>16.359408008033405</c:v>
                </c:pt>
                <c:pt idx="249">
                  <c:v>16.284076304908069</c:v>
                </c:pt>
                <c:pt idx="250">
                  <c:v>16.200213918675029</c:v>
                </c:pt>
                <c:pt idx="251">
                  <c:v>16.116029724891391</c:v>
                </c:pt>
                <c:pt idx="252">
                  <c:v>16.113449277762761</c:v>
                </c:pt>
                <c:pt idx="253">
                  <c:v>16.078280317287877</c:v>
                </c:pt>
                <c:pt idx="254">
                  <c:v>15.99261956835285</c:v>
                </c:pt>
                <c:pt idx="255">
                  <c:v>15.873673374624238</c:v>
                </c:pt>
                <c:pt idx="256">
                  <c:v>15.867522300837107</c:v>
                </c:pt>
                <c:pt idx="257">
                  <c:v>15.788892610975893</c:v>
                </c:pt>
                <c:pt idx="258">
                  <c:v>15.746538163034218</c:v>
                </c:pt>
                <c:pt idx="259">
                  <c:v>15.689636927558992</c:v>
                </c:pt>
                <c:pt idx="260">
                  <c:v>15.67824044654424</c:v>
                </c:pt>
                <c:pt idx="261">
                  <c:v>15.650921594345412</c:v>
                </c:pt>
                <c:pt idx="262">
                  <c:v>15.569472692009306</c:v>
                </c:pt>
                <c:pt idx="263">
                  <c:v>15.499990718089327</c:v>
                </c:pt>
                <c:pt idx="264">
                  <c:v>15.371076776669026</c:v>
                </c:pt>
                <c:pt idx="265">
                  <c:v>15.299214151275848</c:v>
                </c:pt>
                <c:pt idx="266">
                  <c:v>15.220371728864237</c:v>
                </c:pt>
                <c:pt idx="267">
                  <c:v>15.212846510548188</c:v>
                </c:pt>
                <c:pt idx="268">
                  <c:v>15.023078979737083</c:v>
                </c:pt>
                <c:pt idx="269">
                  <c:v>14.939643615698374</c:v>
                </c:pt>
                <c:pt idx="270">
                  <c:v>14.932653508686126</c:v>
                </c:pt>
                <c:pt idx="271">
                  <c:v>14.826712574386342</c:v>
                </c:pt>
                <c:pt idx="272">
                  <c:v>14.732223206951618</c:v>
                </c:pt>
                <c:pt idx="273">
                  <c:v>14.740189504885254</c:v>
                </c:pt>
                <c:pt idx="274">
                  <c:v>14.69723670567744</c:v>
                </c:pt>
                <c:pt idx="275">
                  <c:v>14.688619225842471</c:v>
                </c:pt>
                <c:pt idx="276">
                  <c:v>14.519984079822681</c:v>
                </c:pt>
                <c:pt idx="277">
                  <c:v>14.457690330587038</c:v>
                </c:pt>
                <c:pt idx="278">
                  <c:v>14.420978184714963</c:v>
                </c:pt>
                <c:pt idx="279">
                  <c:v>14.273538482305099</c:v>
                </c:pt>
                <c:pt idx="280">
                  <c:v>14.348159954252317</c:v>
                </c:pt>
                <c:pt idx="281">
                  <c:v>14.228022153046718</c:v>
                </c:pt>
                <c:pt idx="282">
                  <c:v>14.225329016532049</c:v>
                </c:pt>
                <c:pt idx="283">
                  <c:v>14.291290371890698</c:v>
                </c:pt>
                <c:pt idx="284">
                  <c:v>14.254022028887929</c:v>
                </c:pt>
                <c:pt idx="285">
                  <c:v>14.226099955496229</c:v>
                </c:pt>
                <c:pt idx="286">
                  <c:v>14.033714745999035</c:v>
                </c:pt>
                <c:pt idx="287">
                  <c:v>13.983256061615712</c:v>
                </c:pt>
                <c:pt idx="288">
                  <c:v>13.858822368189372</c:v>
                </c:pt>
                <c:pt idx="289">
                  <c:v>13.996365235764404</c:v>
                </c:pt>
                <c:pt idx="290">
                  <c:v>13.995330969491482</c:v>
                </c:pt>
                <c:pt idx="291">
                  <c:v>14.070630476988999</c:v>
                </c:pt>
                <c:pt idx="292">
                  <c:v>14.069579875279784</c:v>
                </c:pt>
                <c:pt idx="293">
                  <c:v>14.183040009303562</c:v>
                </c:pt>
                <c:pt idx="294">
                  <c:v>14.320544200878826</c:v>
                </c:pt>
                <c:pt idx="295">
                  <c:v>14.456041209200972</c:v>
                </c:pt>
                <c:pt idx="296">
                  <c:v>14.58062762246607</c:v>
                </c:pt>
                <c:pt idx="297">
                  <c:v>14.577307851724076</c:v>
                </c:pt>
                <c:pt idx="298">
                  <c:v>14.540825459695398</c:v>
                </c:pt>
                <c:pt idx="299">
                  <c:v>14.497956286341253</c:v>
                </c:pt>
                <c:pt idx="300">
                  <c:v>14.485475704324626</c:v>
                </c:pt>
                <c:pt idx="301">
                  <c:v>14.612047191570705</c:v>
                </c:pt>
                <c:pt idx="302">
                  <c:v>14.722441870659384</c:v>
                </c:pt>
                <c:pt idx="303">
                  <c:v>14.85241629207899</c:v>
                </c:pt>
                <c:pt idx="304">
                  <c:v>14.808655519181876</c:v>
                </c:pt>
                <c:pt idx="305">
                  <c:v>14.763294973744159</c:v>
                </c:pt>
                <c:pt idx="306">
                  <c:v>14.719447141229146</c:v>
                </c:pt>
                <c:pt idx="307">
                  <c:v>14.56701943153681</c:v>
                </c:pt>
                <c:pt idx="308">
                  <c:v>14.56701943153681</c:v>
                </c:pt>
                <c:pt idx="309">
                  <c:v>14.331088300765071</c:v>
                </c:pt>
                <c:pt idx="310">
                  <c:v>14.283038868491396</c:v>
                </c:pt>
                <c:pt idx="311">
                  <c:v>14.334394686634495</c:v>
                </c:pt>
                <c:pt idx="312">
                  <c:v>14.317900295064772</c:v>
                </c:pt>
                <c:pt idx="313">
                  <c:v>14.269645326012332</c:v>
                </c:pt>
                <c:pt idx="314">
                  <c:v>14.246429064851919</c:v>
                </c:pt>
                <c:pt idx="315">
                  <c:v>14.07768176593366</c:v>
                </c:pt>
                <c:pt idx="316">
                  <c:v>13.921827108723255</c:v>
                </c:pt>
                <c:pt idx="317">
                  <c:v>14.030268474687244</c:v>
                </c:pt>
                <c:pt idx="318">
                  <c:v>14.029094640428054</c:v>
                </c:pt>
                <c:pt idx="319">
                  <c:v>14.016881250813055</c:v>
                </c:pt>
                <c:pt idx="320">
                  <c:v>13.836951235520873</c:v>
                </c:pt>
                <c:pt idx="321">
                  <c:v>13.814874484802449</c:v>
                </c:pt>
                <c:pt idx="322">
                  <c:v>13.671430127003426</c:v>
                </c:pt>
                <c:pt idx="323">
                  <c:v>13.732524889481573</c:v>
                </c:pt>
                <c:pt idx="324">
                  <c:v>13.729997333402078</c:v>
                </c:pt>
                <c:pt idx="325">
                  <c:v>13.70420433689905</c:v>
                </c:pt>
                <c:pt idx="326">
                  <c:v>13.626520239907506</c:v>
                </c:pt>
                <c:pt idx="327">
                  <c:v>13.491293946959431</c:v>
                </c:pt>
                <c:pt idx="328">
                  <c:v>13.45342336402412</c:v>
                </c:pt>
                <c:pt idx="329">
                  <c:v>13.408076966811048</c:v>
                </c:pt>
              </c:numCache>
            </c:numRef>
          </c:yVal>
        </c:ser>
        <c:axId val="66435328"/>
        <c:axId val="66600960"/>
      </c:scatterChart>
      <c:valAx>
        <c:axId val="66435328"/>
        <c:scaling>
          <c:logBase val="10"/>
          <c:orientation val="minMax"/>
        </c:scaling>
        <c:axPos val="b"/>
        <c:minorGridlines/>
        <c:numFmt formatCode="0.00_ " sourceLinked="1"/>
        <c:tickLblPos val="nextTo"/>
        <c:crossAx val="66600960"/>
        <c:crosses val="autoZero"/>
        <c:crossBetween val="midCat"/>
      </c:valAx>
      <c:valAx>
        <c:axId val="66600960"/>
        <c:scaling>
          <c:logBase val="10"/>
          <c:orientation val="minMax"/>
          <c:max val="300"/>
          <c:min val="10"/>
        </c:scaling>
        <c:axPos val="l"/>
        <c:majorGridlines/>
        <c:minorGridlines/>
        <c:numFmt formatCode="0.0_ " sourceLinked="1"/>
        <c:tickLblPos val="nextTo"/>
        <c:crossAx val="66435328"/>
        <c:crossesAt val="0.1"/>
        <c:crossBetween val="midCat"/>
      </c:valAx>
    </c:plotArea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ja-JP"/>
  <c:chart>
    <c:plotArea>
      <c:layout>
        <c:manualLayout>
          <c:layoutTarget val="inner"/>
          <c:xMode val="edge"/>
          <c:yMode val="edge"/>
          <c:x val="0.14068587132648086"/>
          <c:y val="4.3590980195754726E-2"/>
          <c:w val="0.78612310923519002"/>
          <c:h val="0.8288818608447257"/>
        </c:manualLayout>
      </c:layout>
      <c:scatterChart>
        <c:scatterStyle val="lineMarker"/>
        <c:ser>
          <c:idx val="0"/>
          <c:order val="0"/>
          <c:spPr>
            <a:ln w="28575">
              <a:noFill/>
            </a:ln>
          </c:spPr>
          <c:xVal>
            <c:numRef>
              <c:f>'TD18_Disk_#2'!$BI$8625:$BI$8955</c:f>
              <c:numCache>
                <c:formatCode>0.00_ </c:formatCode>
                <c:ptCount val="331"/>
                <c:pt idx="0">
                  <c:v>0.33333333333333331</c:v>
                </c:pt>
                <c:pt idx="1">
                  <c:v>0.38166666666287441</c:v>
                </c:pt>
                <c:pt idx="2">
                  <c:v>0.40777777777369484</c:v>
                </c:pt>
                <c:pt idx="3">
                  <c:v>0.4263888888834465</c:v>
                </c:pt>
                <c:pt idx="4">
                  <c:v>0.74416666666351194</c:v>
                </c:pt>
                <c:pt idx="5">
                  <c:v>0.77472222222408227</c:v>
                </c:pt>
                <c:pt idx="6">
                  <c:v>2.3927777777738197</c:v>
                </c:pt>
                <c:pt idx="7">
                  <c:v>2.4113888888840243</c:v>
                </c:pt>
                <c:pt idx="8">
                  <c:v>2.4299999999933184</c:v>
                </c:pt>
                <c:pt idx="9">
                  <c:v>2.4483333333331148</c:v>
                </c:pt>
                <c:pt idx="10">
                  <c:v>2.4936111111126897</c:v>
                </c:pt>
                <c:pt idx="11">
                  <c:v>2.5497222222228042</c:v>
                </c:pt>
                <c:pt idx="12">
                  <c:v>3.3374999999921977</c:v>
                </c:pt>
                <c:pt idx="13">
                  <c:v>4.7080555555515575</c:v>
                </c:pt>
                <c:pt idx="14">
                  <c:v>6.0363888888817501</c:v>
                </c:pt>
                <c:pt idx="15">
                  <c:v>6.2511111111110393</c:v>
                </c:pt>
                <c:pt idx="16">
                  <c:v>6.8805555555507745</c:v>
                </c:pt>
                <c:pt idx="17">
                  <c:v>8.2630555555513947</c:v>
                </c:pt>
                <c:pt idx="18">
                  <c:v>8.681388888881278</c:v>
                </c:pt>
                <c:pt idx="19">
                  <c:v>8.6999999999905686</c:v>
                </c:pt>
                <c:pt idx="20">
                  <c:v>8.7888888888808889</c:v>
                </c:pt>
                <c:pt idx="21">
                  <c:v>8.8180555555507709</c:v>
                </c:pt>
                <c:pt idx="22">
                  <c:v>8.8463888888807869</c:v>
                </c:pt>
                <c:pt idx="23">
                  <c:v>8.8680555555509706</c:v>
                </c:pt>
                <c:pt idx="24">
                  <c:v>8.8897222222211294</c:v>
                </c:pt>
                <c:pt idx="25">
                  <c:v>8.9308333333313694</c:v>
                </c:pt>
                <c:pt idx="26">
                  <c:v>8.9586111111110149</c:v>
                </c:pt>
                <c:pt idx="27">
                  <c:v>8.9844444444418823</c:v>
                </c:pt>
                <c:pt idx="28">
                  <c:v>9.0522222222210527</c:v>
                </c:pt>
                <c:pt idx="29">
                  <c:v>9.1644444444417203</c:v>
                </c:pt>
                <c:pt idx="30">
                  <c:v>9.3763888888814506</c:v>
                </c:pt>
                <c:pt idx="31">
                  <c:v>11.12999999999132</c:v>
                </c:pt>
                <c:pt idx="32">
                  <c:v>11.57111111111114</c:v>
                </c:pt>
                <c:pt idx="33">
                  <c:v>11.615555555550959</c:v>
                </c:pt>
                <c:pt idx="34">
                  <c:v>11.691666666660543</c:v>
                </c:pt>
                <c:pt idx="35">
                  <c:v>12.483611111111108</c:v>
                </c:pt>
                <c:pt idx="36">
                  <c:v>12.513055555551396</c:v>
                </c:pt>
                <c:pt idx="37">
                  <c:v>12.669444444441424</c:v>
                </c:pt>
                <c:pt idx="38">
                  <c:v>14.714166666661033</c:v>
                </c:pt>
                <c:pt idx="39">
                  <c:v>15.453611111111362</c:v>
                </c:pt>
                <c:pt idx="40">
                  <c:v>16.394166666661324</c:v>
                </c:pt>
                <c:pt idx="41">
                  <c:v>18.256111111111142</c:v>
                </c:pt>
                <c:pt idx="42">
                  <c:v>20.442777777770658</c:v>
                </c:pt>
                <c:pt idx="43">
                  <c:v>21.306388888880821</c:v>
                </c:pt>
                <c:pt idx="44">
                  <c:v>22.35444444444051</c:v>
                </c:pt>
                <c:pt idx="45">
                  <c:v>22.760833333330218</c:v>
                </c:pt>
                <c:pt idx="46">
                  <c:v>23.672499999990425</c:v>
                </c:pt>
                <c:pt idx="47">
                  <c:v>24.171944444440186</c:v>
                </c:pt>
                <c:pt idx="48">
                  <c:v>24.879166666659735</c:v>
                </c:pt>
                <c:pt idx="49">
                  <c:v>24.905833333329703</c:v>
                </c:pt>
                <c:pt idx="50">
                  <c:v>24.924444444439629</c:v>
                </c:pt>
                <c:pt idx="51">
                  <c:v>25.028888888880221</c:v>
                </c:pt>
                <c:pt idx="52">
                  <c:v>25.047499999990425</c:v>
                </c:pt>
                <c:pt idx="53">
                  <c:v>25.084722222220218</c:v>
                </c:pt>
                <c:pt idx="54">
                  <c:v>25.111388888880231</c:v>
                </c:pt>
                <c:pt idx="55">
                  <c:v>25.129722222220426</c:v>
                </c:pt>
                <c:pt idx="56">
                  <c:v>25.148055555549792</c:v>
                </c:pt>
                <c:pt idx="57">
                  <c:v>25.198611111109887</c:v>
                </c:pt>
                <c:pt idx="58">
                  <c:v>25.217222222219636</c:v>
                </c:pt>
                <c:pt idx="59">
                  <c:v>25.235555555549428</c:v>
                </c:pt>
                <c:pt idx="60">
                  <c:v>25.288333333329359</c:v>
                </c:pt>
                <c:pt idx="61">
                  <c:v>25.358888888878791</c:v>
                </c:pt>
                <c:pt idx="62">
                  <c:v>25.433333333329426</c:v>
                </c:pt>
                <c:pt idx="63">
                  <c:v>25.473888888879021</c:v>
                </c:pt>
                <c:pt idx="64">
                  <c:v>25.498888888878657</c:v>
                </c:pt>
                <c:pt idx="65">
                  <c:v>25.567499999988129</c:v>
                </c:pt>
                <c:pt idx="66">
                  <c:v>26.936944444438115</c:v>
                </c:pt>
                <c:pt idx="67">
                  <c:v>27.300277777768162</c:v>
                </c:pt>
                <c:pt idx="68">
                  <c:v>28.54083333332769</c:v>
                </c:pt>
                <c:pt idx="69">
                  <c:v>28.916944444438595</c:v>
                </c:pt>
                <c:pt idx="70">
                  <c:v>30.81222222221853</c:v>
                </c:pt>
                <c:pt idx="71">
                  <c:v>31.10361111110873</c:v>
                </c:pt>
                <c:pt idx="72">
                  <c:v>31.718055555549501</c:v>
                </c:pt>
                <c:pt idx="73">
                  <c:v>31.924444444438752</c:v>
                </c:pt>
                <c:pt idx="74">
                  <c:v>32.652777777769494</c:v>
                </c:pt>
                <c:pt idx="75">
                  <c:v>32.845277777768928</c:v>
                </c:pt>
                <c:pt idx="76">
                  <c:v>34.141388888879113</c:v>
                </c:pt>
                <c:pt idx="77">
                  <c:v>35.026944444438264</c:v>
                </c:pt>
                <c:pt idx="78">
                  <c:v>35.907777777768352</c:v>
                </c:pt>
                <c:pt idx="79">
                  <c:v>36.491666666658183</c:v>
                </c:pt>
                <c:pt idx="80">
                  <c:v>36.510555555548414</c:v>
                </c:pt>
                <c:pt idx="81">
                  <c:v>36.605277777768265</c:v>
                </c:pt>
                <c:pt idx="82">
                  <c:v>37.107499999988555</c:v>
                </c:pt>
                <c:pt idx="83">
                  <c:v>41.634999999988253</c:v>
                </c:pt>
                <c:pt idx="84">
                  <c:v>41.970277777767947</c:v>
                </c:pt>
                <c:pt idx="85">
                  <c:v>43.078055555547344</c:v>
                </c:pt>
                <c:pt idx="86">
                  <c:v>43.368888888877642</c:v>
                </c:pt>
                <c:pt idx="87">
                  <c:v>44.157499999987344</c:v>
                </c:pt>
                <c:pt idx="88">
                  <c:v>45.898611111107435</c:v>
                </c:pt>
                <c:pt idx="89">
                  <c:v>46.476111111107308</c:v>
                </c:pt>
                <c:pt idx="90">
                  <c:v>47.689999999986718</c:v>
                </c:pt>
                <c:pt idx="91">
                  <c:v>48.7352777777661</c:v>
                </c:pt>
                <c:pt idx="92">
                  <c:v>49.544722222215881</c:v>
                </c:pt>
                <c:pt idx="93">
                  <c:v>51.003055555545721</c:v>
                </c:pt>
                <c:pt idx="94">
                  <c:v>51.279999999985513</c:v>
                </c:pt>
                <c:pt idx="95">
                  <c:v>56.857222222214894</c:v>
                </c:pt>
                <c:pt idx="96">
                  <c:v>56.925555555545401</c:v>
                </c:pt>
                <c:pt idx="97">
                  <c:v>59.165555555545183</c:v>
                </c:pt>
                <c:pt idx="98">
                  <c:v>59.308888888875913</c:v>
                </c:pt>
                <c:pt idx="99">
                  <c:v>61.58583333332566</c:v>
                </c:pt>
                <c:pt idx="100">
                  <c:v>61.630833333326187</c:v>
                </c:pt>
                <c:pt idx="101">
                  <c:v>62.00916666665632</c:v>
                </c:pt>
                <c:pt idx="102">
                  <c:v>62.790833333326503</c:v>
                </c:pt>
                <c:pt idx="103">
                  <c:v>62.995555555546922</c:v>
                </c:pt>
                <c:pt idx="104">
                  <c:v>66.712222222216795</c:v>
                </c:pt>
                <c:pt idx="105">
                  <c:v>66.741388888877125</c:v>
                </c:pt>
                <c:pt idx="106">
                  <c:v>68.001944444437427</c:v>
                </c:pt>
                <c:pt idx="107">
                  <c:v>68.253055555547093</c:v>
                </c:pt>
                <c:pt idx="108">
                  <c:v>70.737499999988188</c:v>
                </c:pt>
                <c:pt idx="109">
                  <c:v>73.084722222218105</c:v>
                </c:pt>
                <c:pt idx="110">
                  <c:v>73.331944444438562</c:v>
                </c:pt>
                <c:pt idx="111">
                  <c:v>76.740555555549093</c:v>
                </c:pt>
                <c:pt idx="112">
                  <c:v>79.424166666658792</c:v>
                </c:pt>
                <c:pt idx="113">
                  <c:v>79.470555555548643</c:v>
                </c:pt>
                <c:pt idx="114">
                  <c:v>81.614166666658846</c:v>
                </c:pt>
                <c:pt idx="115">
                  <c:v>82.449722222218796</c:v>
                </c:pt>
                <c:pt idx="116">
                  <c:v>83.646666666659101</c:v>
                </c:pt>
                <c:pt idx="117">
                  <c:v>85.654722222218709</c:v>
                </c:pt>
                <c:pt idx="118">
                  <c:v>88.06249999998893</c:v>
                </c:pt>
                <c:pt idx="119">
                  <c:v>88.861111111108428</c:v>
                </c:pt>
                <c:pt idx="120">
                  <c:v>89.323611111108519</c:v>
                </c:pt>
                <c:pt idx="121">
                  <c:v>89.559166666658555</c:v>
                </c:pt>
                <c:pt idx="122">
                  <c:v>91.057499999988821</c:v>
                </c:pt>
                <c:pt idx="123">
                  <c:v>91.693888888878348</c:v>
                </c:pt>
                <c:pt idx="124">
                  <c:v>93.88333333332757</c:v>
                </c:pt>
                <c:pt idx="125">
                  <c:v>93.982222222218226</c:v>
                </c:pt>
                <c:pt idx="126">
                  <c:v>94.014166666658127</c:v>
                </c:pt>
                <c:pt idx="127">
                  <c:v>94.50944444443833</c:v>
                </c:pt>
                <c:pt idx="128">
                  <c:v>95.218055555548133</c:v>
                </c:pt>
                <c:pt idx="129">
                  <c:v>97.464722222218327</c:v>
                </c:pt>
                <c:pt idx="130">
                  <c:v>100.65861111110385</c:v>
                </c:pt>
                <c:pt idx="131">
                  <c:v>101.80861111110501</c:v>
                </c:pt>
                <c:pt idx="132">
                  <c:v>103.3586111111042</c:v>
                </c:pt>
                <c:pt idx="133">
                  <c:v>101.80861111110501</c:v>
                </c:pt>
                <c:pt idx="134">
                  <c:v>104.30861111110417</c:v>
                </c:pt>
                <c:pt idx="135">
                  <c:v>107.02527777777109</c:v>
                </c:pt>
                <c:pt idx="136">
                  <c:v>107.67527777777103</c:v>
                </c:pt>
                <c:pt idx="137">
                  <c:v>108.70861111110455</c:v>
                </c:pt>
                <c:pt idx="138">
                  <c:v>108.89194444443849</c:v>
                </c:pt>
                <c:pt idx="139">
                  <c:v>109.9752777777711</c:v>
                </c:pt>
                <c:pt idx="140">
                  <c:v>111.30861111110501</c:v>
                </c:pt>
                <c:pt idx="141">
                  <c:v>113.59194444443852</c:v>
                </c:pt>
                <c:pt idx="142">
                  <c:v>113.69194444443822</c:v>
                </c:pt>
                <c:pt idx="143">
                  <c:v>113.8586111111042</c:v>
                </c:pt>
                <c:pt idx="144">
                  <c:v>113.89194444443812</c:v>
                </c:pt>
                <c:pt idx="145">
                  <c:v>114.00861111110405</c:v>
                </c:pt>
                <c:pt idx="146">
                  <c:v>116.34194444443852</c:v>
                </c:pt>
                <c:pt idx="147">
                  <c:v>117.09194444443879</c:v>
                </c:pt>
                <c:pt idx="148">
                  <c:v>117.22527777777144</c:v>
                </c:pt>
                <c:pt idx="149">
                  <c:v>120.19194444443913</c:v>
                </c:pt>
                <c:pt idx="150">
                  <c:v>120.45861111110601</c:v>
                </c:pt>
                <c:pt idx="151">
                  <c:v>123.30861111110625</c:v>
                </c:pt>
                <c:pt idx="152">
                  <c:v>124.42527777777315</c:v>
                </c:pt>
                <c:pt idx="153">
                  <c:v>124.45861111110645</c:v>
                </c:pt>
                <c:pt idx="154">
                  <c:v>124.49194444443982</c:v>
                </c:pt>
                <c:pt idx="155">
                  <c:v>124.60861111110701</c:v>
                </c:pt>
                <c:pt idx="156">
                  <c:v>124.62527777777279</c:v>
                </c:pt>
                <c:pt idx="157">
                  <c:v>124.65861111110625</c:v>
                </c:pt>
                <c:pt idx="158">
                  <c:v>124.69194444444022</c:v>
                </c:pt>
                <c:pt idx="159">
                  <c:v>124.72527777777296</c:v>
                </c:pt>
                <c:pt idx="160">
                  <c:v>124.77527777777269</c:v>
                </c:pt>
                <c:pt idx="161">
                  <c:v>126.72527777777285</c:v>
                </c:pt>
                <c:pt idx="162">
                  <c:v>127.37527777777279</c:v>
                </c:pt>
                <c:pt idx="163">
                  <c:v>127.85861111110617</c:v>
                </c:pt>
                <c:pt idx="164">
                  <c:v>128.82527777777432</c:v>
                </c:pt>
                <c:pt idx="165">
                  <c:v>130.87527777777404</c:v>
                </c:pt>
                <c:pt idx="166">
                  <c:v>130.94194444444051</c:v>
                </c:pt>
                <c:pt idx="167">
                  <c:v>131.57527777777381</c:v>
                </c:pt>
                <c:pt idx="168">
                  <c:v>133.42527777777406</c:v>
                </c:pt>
                <c:pt idx="169">
                  <c:v>136.2252777777729</c:v>
                </c:pt>
                <c:pt idx="170">
                  <c:v>137.02527777777385</c:v>
                </c:pt>
                <c:pt idx="171">
                  <c:v>137.17527777777272</c:v>
                </c:pt>
                <c:pt idx="172">
                  <c:v>139.44194444444005</c:v>
                </c:pt>
                <c:pt idx="173">
                  <c:v>140.37527777777404</c:v>
                </c:pt>
                <c:pt idx="174">
                  <c:v>140.45861111110693</c:v>
                </c:pt>
                <c:pt idx="175">
                  <c:v>140.50861111110692</c:v>
                </c:pt>
                <c:pt idx="176">
                  <c:v>140.64194444444033</c:v>
                </c:pt>
                <c:pt idx="177">
                  <c:v>141.45861111110693</c:v>
                </c:pt>
                <c:pt idx="178">
                  <c:v>141.5586111111073</c:v>
                </c:pt>
                <c:pt idx="179">
                  <c:v>144.59805555554735</c:v>
                </c:pt>
                <c:pt idx="180">
                  <c:v>145.29861111110631</c:v>
                </c:pt>
                <c:pt idx="181">
                  <c:v>145.89444444443751</c:v>
                </c:pt>
                <c:pt idx="182">
                  <c:v>147.45999999999671</c:v>
                </c:pt>
                <c:pt idx="183">
                  <c:v>147.81194444443707</c:v>
                </c:pt>
                <c:pt idx="184">
                  <c:v>148.59166666665698</c:v>
                </c:pt>
                <c:pt idx="185">
                  <c:v>148.90694444443704</c:v>
                </c:pt>
                <c:pt idx="186">
                  <c:v>151.342222222217</c:v>
                </c:pt>
                <c:pt idx="187">
                  <c:v>152.12944444443687</c:v>
                </c:pt>
                <c:pt idx="188">
                  <c:v>153.61555555554528</c:v>
                </c:pt>
                <c:pt idx="189">
                  <c:v>154.84416666665695</c:v>
                </c:pt>
                <c:pt idx="190">
                  <c:v>154.86833333332805</c:v>
                </c:pt>
                <c:pt idx="191">
                  <c:v>155.96138888888862</c:v>
                </c:pt>
                <c:pt idx="192">
                  <c:v>159.00083333332745</c:v>
                </c:pt>
                <c:pt idx="193">
                  <c:v>159.27305555554591</c:v>
                </c:pt>
                <c:pt idx="194">
                  <c:v>160.47499999999698</c:v>
                </c:pt>
                <c:pt idx="195">
                  <c:v>161.15138888888731</c:v>
                </c:pt>
                <c:pt idx="196">
                  <c:v>161.17138888888607</c:v>
                </c:pt>
                <c:pt idx="197">
                  <c:v>161.27666666665507</c:v>
                </c:pt>
                <c:pt idx="198">
                  <c:v>161.30333333332587</c:v>
                </c:pt>
                <c:pt idx="199">
                  <c:v>161.3438888888862</c:v>
                </c:pt>
                <c:pt idx="200">
                  <c:v>162.28111111110579</c:v>
                </c:pt>
                <c:pt idx="201">
                  <c:v>162.98722222221627</c:v>
                </c:pt>
                <c:pt idx="202">
                  <c:v>163.01027777777639</c:v>
                </c:pt>
                <c:pt idx="203">
                  <c:v>163.55999999999662</c:v>
                </c:pt>
                <c:pt idx="204">
                  <c:v>164.0891666666565</c:v>
                </c:pt>
                <c:pt idx="205">
                  <c:v>165.56638888888727</c:v>
                </c:pt>
                <c:pt idx="206">
                  <c:v>165.59444444443687</c:v>
                </c:pt>
                <c:pt idx="207">
                  <c:v>165.61944444443711</c:v>
                </c:pt>
                <c:pt idx="208">
                  <c:v>167.79555555554532</c:v>
                </c:pt>
                <c:pt idx="209">
                  <c:v>167.84916666665615</c:v>
                </c:pt>
                <c:pt idx="210">
                  <c:v>168.02138888888774</c:v>
                </c:pt>
                <c:pt idx="211">
                  <c:v>168.04333333332656</c:v>
                </c:pt>
                <c:pt idx="212">
                  <c:v>168.1355555555453</c:v>
                </c:pt>
                <c:pt idx="213">
                  <c:v>168.17111111110626</c:v>
                </c:pt>
                <c:pt idx="214">
                  <c:v>168.23694444443694</c:v>
                </c:pt>
                <c:pt idx="215">
                  <c:v>168.62472222221712</c:v>
                </c:pt>
                <c:pt idx="216">
                  <c:v>169.51194444443703</c:v>
                </c:pt>
                <c:pt idx="217">
                  <c:v>170.76527777777696</c:v>
                </c:pt>
                <c:pt idx="218">
                  <c:v>170.79638888888701</c:v>
                </c:pt>
                <c:pt idx="219">
                  <c:v>171.98416666665648</c:v>
                </c:pt>
                <c:pt idx="220">
                  <c:v>174.85972222221639</c:v>
                </c:pt>
                <c:pt idx="221">
                  <c:v>174.97027777777689</c:v>
                </c:pt>
                <c:pt idx="222">
                  <c:v>176.76499999999655</c:v>
                </c:pt>
                <c:pt idx="223">
                  <c:v>176.79388888888639</c:v>
                </c:pt>
                <c:pt idx="224">
                  <c:v>178.80499999999651</c:v>
                </c:pt>
                <c:pt idx="225">
                  <c:v>180.8033333333268</c:v>
                </c:pt>
                <c:pt idx="226">
                  <c:v>180.89916666665735</c:v>
                </c:pt>
                <c:pt idx="227">
                  <c:v>183.15805555554775</c:v>
                </c:pt>
                <c:pt idx="228">
                  <c:v>183.20194444443845</c:v>
                </c:pt>
                <c:pt idx="229">
                  <c:v>183.2316666666573</c:v>
                </c:pt>
                <c:pt idx="230">
                  <c:v>183.2502777777789</c:v>
                </c:pt>
                <c:pt idx="231">
                  <c:v>183.37222222221894</c:v>
                </c:pt>
                <c:pt idx="232">
                  <c:v>183.99611111110858</c:v>
                </c:pt>
                <c:pt idx="233">
                  <c:v>185.25777777777907</c:v>
                </c:pt>
                <c:pt idx="234">
                  <c:v>185.69722222221876</c:v>
                </c:pt>
                <c:pt idx="235">
                  <c:v>187.93694444443821</c:v>
                </c:pt>
                <c:pt idx="236">
                  <c:v>188.77749999999818</c:v>
                </c:pt>
                <c:pt idx="237">
                  <c:v>190.79694777777817</c:v>
                </c:pt>
                <c:pt idx="238">
                  <c:v>191.27555888888742</c:v>
                </c:pt>
                <c:pt idx="239">
                  <c:v>193.27416999999713</c:v>
                </c:pt>
                <c:pt idx="240">
                  <c:v>194.18139222221802</c:v>
                </c:pt>
                <c:pt idx="241">
                  <c:v>194.84305888888852</c:v>
                </c:pt>
                <c:pt idx="242">
                  <c:v>195.26028111110685</c:v>
                </c:pt>
                <c:pt idx="243">
                  <c:v>196.02166999999858</c:v>
                </c:pt>
                <c:pt idx="244">
                  <c:v>196.04694777777863</c:v>
                </c:pt>
                <c:pt idx="245">
                  <c:v>197.5791699999979</c:v>
                </c:pt>
                <c:pt idx="246">
                  <c:v>199.2488922222181</c:v>
                </c:pt>
                <c:pt idx="247">
                  <c:v>199.91972555554938</c:v>
                </c:pt>
                <c:pt idx="248">
                  <c:v>200.45778111110926</c:v>
                </c:pt>
                <c:pt idx="249">
                  <c:v>201.63389222221772</c:v>
                </c:pt>
                <c:pt idx="250">
                  <c:v>202.56666999999788</c:v>
                </c:pt>
                <c:pt idx="251">
                  <c:v>203.61528111110709</c:v>
                </c:pt>
                <c:pt idx="252">
                  <c:v>204.67889222221766</c:v>
                </c:pt>
                <c:pt idx="253">
                  <c:v>204.71166999999713</c:v>
                </c:pt>
                <c:pt idx="254">
                  <c:v>205.15944777777881</c:v>
                </c:pt>
                <c:pt idx="255">
                  <c:v>206.25833666665844</c:v>
                </c:pt>
                <c:pt idx="256">
                  <c:v>207.80389222221811</c:v>
                </c:pt>
                <c:pt idx="257">
                  <c:v>207.88444777778011</c:v>
                </c:pt>
                <c:pt idx="258">
                  <c:v>208.91972555554747</c:v>
                </c:pt>
                <c:pt idx="259">
                  <c:v>209.48166999999816</c:v>
                </c:pt>
                <c:pt idx="260">
                  <c:v>210.2413922222172</c:v>
                </c:pt>
                <c:pt idx="261">
                  <c:v>212.60889222221735</c:v>
                </c:pt>
                <c:pt idx="262">
                  <c:v>212.98000333332757</c:v>
                </c:pt>
                <c:pt idx="263">
                  <c:v>214.09416999999698</c:v>
                </c:pt>
                <c:pt idx="264">
                  <c:v>215.05389222221692</c:v>
                </c:pt>
                <c:pt idx="265">
                  <c:v>216.85750333332757</c:v>
                </c:pt>
                <c:pt idx="266">
                  <c:v>217.87611444443687</c:v>
                </c:pt>
                <c:pt idx="267">
                  <c:v>219.00472555554643</c:v>
                </c:pt>
                <c:pt idx="268">
                  <c:v>219.11305888888637</c:v>
                </c:pt>
                <c:pt idx="269">
                  <c:v>221.88083666665707</c:v>
                </c:pt>
                <c:pt idx="270">
                  <c:v>223.12000333332693</c:v>
                </c:pt>
                <c:pt idx="271">
                  <c:v>223.22444777777667</c:v>
                </c:pt>
                <c:pt idx="272">
                  <c:v>224.81944777777647</c:v>
                </c:pt>
                <c:pt idx="273">
                  <c:v>226.26139222221698</c:v>
                </c:pt>
                <c:pt idx="274">
                  <c:v>228.49472555555016</c:v>
                </c:pt>
                <c:pt idx="275">
                  <c:v>229.16250333333059</c:v>
                </c:pt>
                <c:pt idx="276">
                  <c:v>229.29694777777044</c:v>
                </c:pt>
                <c:pt idx="277">
                  <c:v>231.96000333333026</c:v>
                </c:pt>
                <c:pt idx="278">
                  <c:v>232.95944777777171</c:v>
                </c:pt>
                <c:pt idx="279">
                  <c:v>233.55250333333137</c:v>
                </c:pt>
                <c:pt idx="280">
                  <c:v>235.96500333333128</c:v>
                </c:pt>
                <c:pt idx="281">
                  <c:v>237.15778111111078</c:v>
                </c:pt>
                <c:pt idx="282">
                  <c:v>239.16028111111135</c:v>
                </c:pt>
                <c:pt idx="283">
                  <c:v>239.20555888888111</c:v>
                </c:pt>
                <c:pt idx="284">
                  <c:v>240.53111444444158</c:v>
                </c:pt>
                <c:pt idx="285">
                  <c:v>241.1600033333319</c:v>
                </c:pt>
                <c:pt idx="286">
                  <c:v>241.63333666666162</c:v>
                </c:pt>
                <c:pt idx="287">
                  <c:v>244.94583666666162</c:v>
                </c:pt>
                <c:pt idx="288">
                  <c:v>245.82972555555202</c:v>
                </c:pt>
                <c:pt idx="289">
                  <c:v>248.03694777777164</c:v>
                </c:pt>
                <c:pt idx="290">
                  <c:v>248.08028111111193</c:v>
                </c:pt>
                <c:pt idx="291">
                  <c:v>248.09861444444172</c:v>
                </c:pt>
                <c:pt idx="292">
                  <c:v>249.23861444444037</c:v>
                </c:pt>
                <c:pt idx="293">
                  <c:v>249.25722555555134</c:v>
                </c:pt>
                <c:pt idx="294">
                  <c:v>249.71139222222178</c:v>
                </c:pt>
                <c:pt idx="295">
                  <c:v>249.73833666666209</c:v>
                </c:pt>
                <c:pt idx="296">
                  <c:v>249.79944777777277</c:v>
                </c:pt>
                <c:pt idx="297">
                  <c:v>250.04639222222326</c:v>
                </c:pt>
                <c:pt idx="298">
                  <c:v>250.10333666666278</c:v>
                </c:pt>
                <c:pt idx="299">
                  <c:v>250.73083666666238</c:v>
                </c:pt>
                <c:pt idx="300">
                  <c:v>251.4722255555524</c:v>
                </c:pt>
                <c:pt idx="301">
                  <c:v>251.68889222221921</c:v>
                </c:pt>
                <c:pt idx="302">
                  <c:v>251.88500333333027</c:v>
                </c:pt>
                <c:pt idx="303">
                  <c:v>252.35472555554941</c:v>
                </c:pt>
                <c:pt idx="304">
                  <c:v>252.48416999999921</c:v>
                </c:pt>
                <c:pt idx="305">
                  <c:v>253.23028111110776</c:v>
                </c:pt>
                <c:pt idx="306">
                  <c:v>254.00833666665889</c:v>
                </c:pt>
                <c:pt idx="307">
                  <c:v>254.76500333332797</c:v>
                </c:pt>
                <c:pt idx="308">
                  <c:v>257.43083666665899</c:v>
                </c:pt>
                <c:pt idx="309">
                  <c:v>257.43083666665899</c:v>
                </c:pt>
                <c:pt idx="310">
                  <c:v>261.66889222221909</c:v>
                </c:pt>
                <c:pt idx="311">
                  <c:v>262.54916999998915</c:v>
                </c:pt>
                <c:pt idx="312">
                  <c:v>264.03083666665924</c:v>
                </c:pt>
                <c:pt idx="313">
                  <c:v>264.33500333332938</c:v>
                </c:pt>
                <c:pt idx="314">
                  <c:v>265.22889222221869</c:v>
                </c:pt>
                <c:pt idx="315">
                  <c:v>265.66111444443823</c:v>
                </c:pt>
                <c:pt idx="316">
                  <c:v>268.84555888887894</c:v>
                </c:pt>
                <c:pt idx="317">
                  <c:v>271.85528111110932</c:v>
                </c:pt>
                <c:pt idx="318">
                  <c:v>272.22889222221869</c:v>
                </c:pt>
                <c:pt idx="319">
                  <c:v>272.25166999998993</c:v>
                </c:pt>
                <c:pt idx="320">
                  <c:v>272.48889222221823</c:v>
                </c:pt>
                <c:pt idx="321">
                  <c:v>276.03222555555004</c:v>
                </c:pt>
                <c:pt idx="322">
                  <c:v>276.47333666665821</c:v>
                </c:pt>
                <c:pt idx="323">
                  <c:v>279.37416999999033</c:v>
                </c:pt>
                <c:pt idx="324">
                  <c:v>280.65972555555072</c:v>
                </c:pt>
                <c:pt idx="325">
                  <c:v>280.71139222221746</c:v>
                </c:pt>
                <c:pt idx="326">
                  <c:v>281.23972555554963</c:v>
                </c:pt>
                <c:pt idx="327">
                  <c:v>282.84305888887963</c:v>
                </c:pt>
                <c:pt idx="328">
                  <c:v>285.67805888887864</c:v>
                </c:pt>
                <c:pt idx="329">
                  <c:v>286.48222555555026</c:v>
                </c:pt>
                <c:pt idx="330">
                  <c:v>287.45111444443774</c:v>
                </c:pt>
              </c:numCache>
            </c:numRef>
          </c:xVal>
          <c:yVal>
            <c:numRef>
              <c:f>'TD18_Disk_#2'!$BJ$8625:$BJ$8955</c:f>
              <c:numCache>
                <c:formatCode>General</c:formatCode>
                <c:ptCount val="33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2</c:v>
                </c:pt>
                <c:pt idx="4">
                  <c:v>3</c:v>
                </c:pt>
                <c:pt idx="5">
                  <c:v>4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  <c:pt idx="9">
                  <c:v>5</c:v>
                </c:pt>
                <c:pt idx="10">
                  <c:v>5</c:v>
                </c:pt>
                <c:pt idx="11">
                  <c:v>6</c:v>
                </c:pt>
                <c:pt idx="12">
                  <c:v>6</c:v>
                </c:pt>
                <c:pt idx="13">
                  <c:v>6</c:v>
                </c:pt>
                <c:pt idx="14">
                  <c:v>6</c:v>
                </c:pt>
                <c:pt idx="15">
                  <c:v>7</c:v>
                </c:pt>
                <c:pt idx="16">
                  <c:v>7</c:v>
                </c:pt>
                <c:pt idx="17">
                  <c:v>7</c:v>
                </c:pt>
                <c:pt idx="18">
                  <c:v>8</c:v>
                </c:pt>
                <c:pt idx="19">
                  <c:v>8</c:v>
                </c:pt>
                <c:pt idx="20">
                  <c:v>8</c:v>
                </c:pt>
                <c:pt idx="21">
                  <c:v>9</c:v>
                </c:pt>
                <c:pt idx="22">
                  <c:v>10</c:v>
                </c:pt>
                <c:pt idx="23">
                  <c:v>10</c:v>
                </c:pt>
                <c:pt idx="24">
                  <c:v>10</c:v>
                </c:pt>
                <c:pt idx="25">
                  <c:v>11</c:v>
                </c:pt>
                <c:pt idx="26">
                  <c:v>12</c:v>
                </c:pt>
                <c:pt idx="27">
                  <c:v>13</c:v>
                </c:pt>
                <c:pt idx="28">
                  <c:v>14</c:v>
                </c:pt>
                <c:pt idx="29">
                  <c:v>15</c:v>
                </c:pt>
                <c:pt idx="30">
                  <c:v>16</c:v>
                </c:pt>
                <c:pt idx="31">
                  <c:v>16</c:v>
                </c:pt>
                <c:pt idx="32">
                  <c:v>17</c:v>
                </c:pt>
                <c:pt idx="33">
                  <c:v>18</c:v>
                </c:pt>
                <c:pt idx="34">
                  <c:v>19</c:v>
                </c:pt>
                <c:pt idx="35">
                  <c:v>19</c:v>
                </c:pt>
                <c:pt idx="36">
                  <c:v>19</c:v>
                </c:pt>
                <c:pt idx="37">
                  <c:v>20</c:v>
                </c:pt>
                <c:pt idx="38">
                  <c:v>20</c:v>
                </c:pt>
                <c:pt idx="39">
                  <c:v>20</c:v>
                </c:pt>
                <c:pt idx="40">
                  <c:v>20</c:v>
                </c:pt>
                <c:pt idx="41">
                  <c:v>20</c:v>
                </c:pt>
                <c:pt idx="42">
                  <c:v>21</c:v>
                </c:pt>
                <c:pt idx="43">
                  <c:v>21</c:v>
                </c:pt>
                <c:pt idx="44">
                  <c:v>22</c:v>
                </c:pt>
                <c:pt idx="45">
                  <c:v>23</c:v>
                </c:pt>
                <c:pt idx="46">
                  <c:v>24</c:v>
                </c:pt>
                <c:pt idx="47">
                  <c:v>24</c:v>
                </c:pt>
                <c:pt idx="48">
                  <c:v>25</c:v>
                </c:pt>
                <c:pt idx="49">
                  <c:v>26</c:v>
                </c:pt>
                <c:pt idx="50">
                  <c:v>26</c:v>
                </c:pt>
                <c:pt idx="51">
                  <c:v>27</c:v>
                </c:pt>
                <c:pt idx="52">
                  <c:v>27</c:v>
                </c:pt>
                <c:pt idx="53">
                  <c:v>28</c:v>
                </c:pt>
                <c:pt idx="54">
                  <c:v>29</c:v>
                </c:pt>
                <c:pt idx="55">
                  <c:v>29</c:v>
                </c:pt>
                <c:pt idx="56">
                  <c:v>29</c:v>
                </c:pt>
                <c:pt idx="57">
                  <c:v>30</c:v>
                </c:pt>
                <c:pt idx="58">
                  <c:v>30</c:v>
                </c:pt>
                <c:pt idx="59">
                  <c:v>30</c:v>
                </c:pt>
                <c:pt idx="60">
                  <c:v>31</c:v>
                </c:pt>
                <c:pt idx="61">
                  <c:v>32</c:v>
                </c:pt>
                <c:pt idx="62">
                  <c:v>33</c:v>
                </c:pt>
                <c:pt idx="63">
                  <c:v>34</c:v>
                </c:pt>
                <c:pt idx="64">
                  <c:v>35</c:v>
                </c:pt>
                <c:pt idx="65">
                  <c:v>36</c:v>
                </c:pt>
                <c:pt idx="66">
                  <c:v>36</c:v>
                </c:pt>
                <c:pt idx="67">
                  <c:v>36</c:v>
                </c:pt>
                <c:pt idx="68">
                  <c:v>36</c:v>
                </c:pt>
                <c:pt idx="69">
                  <c:v>36</c:v>
                </c:pt>
                <c:pt idx="70">
                  <c:v>36</c:v>
                </c:pt>
                <c:pt idx="71">
                  <c:v>37</c:v>
                </c:pt>
                <c:pt idx="72">
                  <c:v>38</c:v>
                </c:pt>
                <c:pt idx="73">
                  <c:v>38</c:v>
                </c:pt>
                <c:pt idx="74">
                  <c:v>38</c:v>
                </c:pt>
                <c:pt idx="75">
                  <c:v>39</c:v>
                </c:pt>
                <c:pt idx="76">
                  <c:v>39</c:v>
                </c:pt>
                <c:pt idx="77">
                  <c:v>39</c:v>
                </c:pt>
                <c:pt idx="78">
                  <c:v>39</c:v>
                </c:pt>
                <c:pt idx="79">
                  <c:v>40</c:v>
                </c:pt>
                <c:pt idx="80">
                  <c:v>40</c:v>
                </c:pt>
                <c:pt idx="81">
                  <c:v>41</c:v>
                </c:pt>
                <c:pt idx="82">
                  <c:v>41</c:v>
                </c:pt>
                <c:pt idx="83">
                  <c:v>41</c:v>
                </c:pt>
                <c:pt idx="84">
                  <c:v>41</c:v>
                </c:pt>
                <c:pt idx="85">
                  <c:v>41</c:v>
                </c:pt>
                <c:pt idx="86">
                  <c:v>42</c:v>
                </c:pt>
                <c:pt idx="87">
                  <c:v>42</c:v>
                </c:pt>
                <c:pt idx="88">
                  <c:v>43</c:v>
                </c:pt>
                <c:pt idx="89">
                  <c:v>43</c:v>
                </c:pt>
                <c:pt idx="90">
                  <c:v>44</c:v>
                </c:pt>
                <c:pt idx="91">
                  <c:v>44</c:v>
                </c:pt>
                <c:pt idx="92">
                  <c:v>44</c:v>
                </c:pt>
                <c:pt idx="93">
                  <c:v>44</c:v>
                </c:pt>
                <c:pt idx="94">
                  <c:v>44</c:v>
                </c:pt>
                <c:pt idx="95">
                  <c:v>44</c:v>
                </c:pt>
                <c:pt idx="96">
                  <c:v>45</c:v>
                </c:pt>
                <c:pt idx="97">
                  <c:v>45</c:v>
                </c:pt>
                <c:pt idx="98">
                  <c:v>45</c:v>
                </c:pt>
                <c:pt idx="99">
                  <c:v>45</c:v>
                </c:pt>
                <c:pt idx="100">
                  <c:v>45</c:v>
                </c:pt>
                <c:pt idx="101">
                  <c:v>45</c:v>
                </c:pt>
                <c:pt idx="102">
                  <c:v>46</c:v>
                </c:pt>
                <c:pt idx="103">
                  <c:v>46</c:v>
                </c:pt>
                <c:pt idx="104">
                  <c:v>47</c:v>
                </c:pt>
                <c:pt idx="105">
                  <c:v>48</c:v>
                </c:pt>
                <c:pt idx="106">
                  <c:v>48</c:v>
                </c:pt>
                <c:pt idx="107">
                  <c:v>48</c:v>
                </c:pt>
                <c:pt idx="108">
                  <c:v>48</c:v>
                </c:pt>
                <c:pt idx="109">
                  <c:v>48</c:v>
                </c:pt>
                <c:pt idx="110">
                  <c:v>48</c:v>
                </c:pt>
                <c:pt idx="111">
                  <c:v>48</c:v>
                </c:pt>
                <c:pt idx="112">
                  <c:v>49</c:v>
                </c:pt>
                <c:pt idx="113">
                  <c:v>49</c:v>
                </c:pt>
                <c:pt idx="114">
                  <c:v>50</c:v>
                </c:pt>
                <c:pt idx="115">
                  <c:v>50</c:v>
                </c:pt>
                <c:pt idx="116">
                  <c:v>50</c:v>
                </c:pt>
                <c:pt idx="117">
                  <c:v>50</c:v>
                </c:pt>
                <c:pt idx="118">
                  <c:v>50</c:v>
                </c:pt>
                <c:pt idx="119">
                  <c:v>50</c:v>
                </c:pt>
                <c:pt idx="120">
                  <c:v>50</c:v>
                </c:pt>
                <c:pt idx="121">
                  <c:v>50</c:v>
                </c:pt>
                <c:pt idx="122">
                  <c:v>50</c:v>
                </c:pt>
                <c:pt idx="123">
                  <c:v>50</c:v>
                </c:pt>
                <c:pt idx="124">
                  <c:v>50</c:v>
                </c:pt>
                <c:pt idx="125">
                  <c:v>51</c:v>
                </c:pt>
                <c:pt idx="126">
                  <c:v>52</c:v>
                </c:pt>
                <c:pt idx="127">
                  <c:v>52</c:v>
                </c:pt>
                <c:pt idx="128">
                  <c:v>53</c:v>
                </c:pt>
                <c:pt idx="129">
                  <c:v>53</c:v>
                </c:pt>
                <c:pt idx="130">
                  <c:v>53</c:v>
                </c:pt>
                <c:pt idx="131">
                  <c:v>53</c:v>
                </c:pt>
                <c:pt idx="132">
                  <c:v>54</c:v>
                </c:pt>
                <c:pt idx="133">
                  <c:v>54</c:v>
                </c:pt>
                <c:pt idx="134">
                  <c:v>54</c:v>
                </c:pt>
                <c:pt idx="135">
                  <c:v>54</c:v>
                </c:pt>
                <c:pt idx="136">
                  <c:v>54</c:v>
                </c:pt>
                <c:pt idx="137">
                  <c:v>54</c:v>
                </c:pt>
                <c:pt idx="138">
                  <c:v>55</c:v>
                </c:pt>
                <c:pt idx="139">
                  <c:v>55</c:v>
                </c:pt>
                <c:pt idx="140">
                  <c:v>55</c:v>
                </c:pt>
                <c:pt idx="141">
                  <c:v>55</c:v>
                </c:pt>
                <c:pt idx="142">
                  <c:v>55</c:v>
                </c:pt>
                <c:pt idx="143">
                  <c:v>56</c:v>
                </c:pt>
                <c:pt idx="144">
                  <c:v>56</c:v>
                </c:pt>
                <c:pt idx="145">
                  <c:v>56</c:v>
                </c:pt>
                <c:pt idx="146">
                  <c:v>56</c:v>
                </c:pt>
                <c:pt idx="147">
                  <c:v>56</c:v>
                </c:pt>
                <c:pt idx="148">
                  <c:v>56</c:v>
                </c:pt>
                <c:pt idx="149">
                  <c:v>56</c:v>
                </c:pt>
                <c:pt idx="150">
                  <c:v>56</c:v>
                </c:pt>
                <c:pt idx="151">
                  <c:v>56</c:v>
                </c:pt>
                <c:pt idx="152">
                  <c:v>57</c:v>
                </c:pt>
                <c:pt idx="153">
                  <c:v>58</c:v>
                </c:pt>
                <c:pt idx="154">
                  <c:v>58</c:v>
                </c:pt>
                <c:pt idx="155">
                  <c:v>58</c:v>
                </c:pt>
                <c:pt idx="156">
                  <c:v>58</c:v>
                </c:pt>
                <c:pt idx="157">
                  <c:v>58</c:v>
                </c:pt>
                <c:pt idx="158">
                  <c:v>59</c:v>
                </c:pt>
                <c:pt idx="159">
                  <c:v>59</c:v>
                </c:pt>
                <c:pt idx="160">
                  <c:v>59</c:v>
                </c:pt>
                <c:pt idx="161">
                  <c:v>60</c:v>
                </c:pt>
                <c:pt idx="162">
                  <c:v>60</c:v>
                </c:pt>
                <c:pt idx="163">
                  <c:v>60</c:v>
                </c:pt>
                <c:pt idx="164">
                  <c:v>61</c:v>
                </c:pt>
                <c:pt idx="165">
                  <c:v>61</c:v>
                </c:pt>
                <c:pt idx="166">
                  <c:v>61</c:v>
                </c:pt>
                <c:pt idx="167">
                  <c:v>62</c:v>
                </c:pt>
                <c:pt idx="168">
                  <c:v>62</c:v>
                </c:pt>
                <c:pt idx="169">
                  <c:v>62</c:v>
                </c:pt>
                <c:pt idx="170">
                  <c:v>62</c:v>
                </c:pt>
                <c:pt idx="171">
                  <c:v>62</c:v>
                </c:pt>
                <c:pt idx="172">
                  <c:v>62</c:v>
                </c:pt>
                <c:pt idx="173">
                  <c:v>63</c:v>
                </c:pt>
                <c:pt idx="174">
                  <c:v>64</c:v>
                </c:pt>
                <c:pt idx="175">
                  <c:v>64</c:v>
                </c:pt>
                <c:pt idx="176">
                  <c:v>65</c:v>
                </c:pt>
                <c:pt idx="177">
                  <c:v>65</c:v>
                </c:pt>
                <c:pt idx="178">
                  <c:v>65</c:v>
                </c:pt>
                <c:pt idx="179">
                  <c:v>65</c:v>
                </c:pt>
                <c:pt idx="180">
                  <c:v>65</c:v>
                </c:pt>
                <c:pt idx="181">
                  <c:v>65</c:v>
                </c:pt>
                <c:pt idx="182">
                  <c:v>65</c:v>
                </c:pt>
                <c:pt idx="183">
                  <c:v>66</c:v>
                </c:pt>
                <c:pt idx="184">
                  <c:v>66</c:v>
                </c:pt>
                <c:pt idx="185">
                  <c:v>66</c:v>
                </c:pt>
                <c:pt idx="186">
                  <c:v>66</c:v>
                </c:pt>
                <c:pt idx="187">
                  <c:v>66</c:v>
                </c:pt>
                <c:pt idx="188">
                  <c:v>66</c:v>
                </c:pt>
                <c:pt idx="189">
                  <c:v>67</c:v>
                </c:pt>
                <c:pt idx="190">
                  <c:v>68</c:v>
                </c:pt>
                <c:pt idx="191">
                  <c:v>68</c:v>
                </c:pt>
                <c:pt idx="192">
                  <c:v>68</c:v>
                </c:pt>
                <c:pt idx="193">
                  <c:v>68</c:v>
                </c:pt>
                <c:pt idx="194">
                  <c:v>68</c:v>
                </c:pt>
                <c:pt idx="195">
                  <c:v>69</c:v>
                </c:pt>
                <c:pt idx="196">
                  <c:v>70</c:v>
                </c:pt>
                <c:pt idx="197">
                  <c:v>71</c:v>
                </c:pt>
                <c:pt idx="198">
                  <c:v>72</c:v>
                </c:pt>
                <c:pt idx="199">
                  <c:v>73</c:v>
                </c:pt>
                <c:pt idx="200">
                  <c:v>73</c:v>
                </c:pt>
                <c:pt idx="201">
                  <c:v>74</c:v>
                </c:pt>
                <c:pt idx="202">
                  <c:v>75</c:v>
                </c:pt>
                <c:pt idx="203">
                  <c:v>76</c:v>
                </c:pt>
                <c:pt idx="204">
                  <c:v>76</c:v>
                </c:pt>
                <c:pt idx="205">
                  <c:v>76</c:v>
                </c:pt>
                <c:pt idx="206">
                  <c:v>77</c:v>
                </c:pt>
                <c:pt idx="207">
                  <c:v>78</c:v>
                </c:pt>
                <c:pt idx="208">
                  <c:v>79</c:v>
                </c:pt>
                <c:pt idx="209">
                  <c:v>80</c:v>
                </c:pt>
                <c:pt idx="210">
                  <c:v>81</c:v>
                </c:pt>
                <c:pt idx="211">
                  <c:v>81</c:v>
                </c:pt>
                <c:pt idx="212">
                  <c:v>82</c:v>
                </c:pt>
                <c:pt idx="213">
                  <c:v>83</c:v>
                </c:pt>
                <c:pt idx="214">
                  <c:v>83</c:v>
                </c:pt>
                <c:pt idx="215">
                  <c:v>83</c:v>
                </c:pt>
                <c:pt idx="216">
                  <c:v>84</c:v>
                </c:pt>
                <c:pt idx="217">
                  <c:v>84</c:v>
                </c:pt>
                <c:pt idx="218">
                  <c:v>84</c:v>
                </c:pt>
                <c:pt idx="219">
                  <c:v>84</c:v>
                </c:pt>
                <c:pt idx="220">
                  <c:v>84</c:v>
                </c:pt>
                <c:pt idx="221">
                  <c:v>85</c:v>
                </c:pt>
                <c:pt idx="222">
                  <c:v>86</c:v>
                </c:pt>
                <c:pt idx="223">
                  <c:v>86</c:v>
                </c:pt>
                <c:pt idx="224">
                  <c:v>86</c:v>
                </c:pt>
                <c:pt idx="225">
                  <c:v>86</c:v>
                </c:pt>
                <c:pt idx="226">
                  <c:v>87</c:v>
                </c:pt>
                <c:pt idx="227">
                  <c:v>88</c:v>
                </c:pt>
                <c:pt idx="228">
                  <c:v>89</c:v>
                </c:pt>
                <c:pt idx="229">
                  <c:v>90</c:v>
                </c:pt>
                <c:pt idx="230">
                  <c:v>90</c:v>
                </c:pt>
                <c:pt idx="231">
                  <c:v>91</c:v>
                </c:pt>
                <c:pt idx="232">
                  <c:v>91</c:v>
                </c:pt>
                <c:pt idx="233">
                  <c:v>91</c:v>
                </c:pt>
                <c:pt idx="234">
                  <c:v>92</c:v>
                </c:pt>
                <c:pt idx="235">
                  <c:v>92</c:v>
                </c:pt>
                <c:pt idx="236">
                  <c:v>92</c:v>
                </c:pt>
                <c:pt idx="237">
                  <c:v>92</c:v>
                </c:pt>
                <c:pt idx="238">
                  <c:v>92</c:v>
                </c:pt>
                <c:pt idx="239">
                  <c:v>92</c:v>
                </c:pt>
                <c:pt idx="240">
                  <c:v>92</c:v>
                </c:pt>
                <c:pt idx="241">
                  <c:v>92</c:v>
                </c:pt>
                <c:pt idx="242">
                  <c:v>92</c:v>
                </c:pt>
                <c:pt idx="243">
                  <c:v>93</c:v>
                </c:pt>
                <c:pt idx="244">
                  <c:v>94</c:v>
                </c:pt>
                <c:pt idx="245">
                  <c:v>95</c:v>
                </c:pt>
                <c:pt idx="246">
                  <c:v>95</c:v>
                </c:pt>
                <c:pt idx="247">
                  <c:v>95</c:v>
                </c:pt>
                <c:pt idx="248">
                  <c:v>95</c:v>
                </c:pt>
                <c:pt idx="249">
                  <c:v>95</c:v>
                </c:pt>
                <c:pt idx="250">
                  <c:v>95</c:v>
                </c:pt>
                <c:pt idx="251">
                  <c:v>95</c:v>
                </c:pt>
                <c:pt idx="252">
                  <c:v>95</c:v>
                </c:pt>
                <c:pt idx="253">
                  <c:v>95</c:v>
                </c:pt>
                <c:pt idx="254">
                  <c:v>95</c:v>
                </c:pt>
                <c:pt idx="255">
                  <c:v>95</c:v>
                </c:pt>
                <c:pt idx="256">
                  <c:v>95</c:v>
                </c:pt>
                <c:pt idx="257">
                  <c:v>95</c:v>
                </c:pt>
                <c:pt idx="258">
                  <c:v>95</c:v>
                </c:pt>
                <c:pt idx="259">
                  <c:v>95</c:v>
                </c:pt>
                <c:pt idx="260">
                  <c:v>95</c:v>
                </c:pt>
                <c:pt idx="261">
                  <c:v>96</c:v>
                </c:pt>
                <c:pt idx="262">
                  <c:v>96</c:v>
                </c:pt>
                <c:pt idx="263">
                  <c:v>96</c:v>
                </c:pt>
                <c:pt idx="264">
                  <c:v>96</c:v>
                </c:pt>
                <c:pt idx="265">
                  <c:v>96</c:v>
                </c:pt>
                <c:pt idx="266">
                  <c:v>96</c:v>
                </c:pt>
                <c:pt idx="267">
                  <c:v>96</c:v>
                </c:pt>
                <c:pt idx="268">
                  <c:v>96</c:v>
                </c:pt>
                <c:pt idx="269">
                  <c:v>96</c:v>
                </c:pt>
                <c:pt idx="270">
                  <c:v>96</c:v>
                </c:pt>
                <c:pt idx="271">
                  <c:v>96</c:v>
                </c:pt>
                <c:pt idx="272">
                  <c:v>96</c:v>
                </c:pt>
                <c:pt idx="273">
                  <c:v>96</c:v>
                </c:pt>
                <c:pt idx="274">
                  <c:v>97</c:v>
                </c:pt>
                <c:pt idx="275">
                  <c:v>97</c:v>
                </c:pt>
                <c:pt idx="276">
                  <c:v>97</c:v>
                </c:pt>
                <c:pt idx="277">
                  <c:v>97</c:v>
                </c:pt>
                <c:pt idx="278">
                  <c:v>97</c:v>
                </c:pt>
                <c:pt idx="279">
                  <c:v>97</c:v>
                </c:pt>
                <c:pt idx="280">
                  <c:v>97</c:v>
                </c:pt>
                <c:pt idx="281">
                  <c:v>98</c:v>
                </c:pt>
                <c:pt idx="282">
                  <c:v>98</c:v>
                </c:pt>
                <c:pt idx="283">
                  <c:v>98</c:v>
                </c:pt>
                <c:pt idx="284">
                  <c:v>99</c:v>
                </c:pt>
                <c:pt idx="285">
                  <c:v>99</c:v>
                </c:pt>
                <c:pt idx="286">
                  <c:v>99</c:v>
                </c:pt>
                <c:pt idx="287">
                  <c:v>99</c:v>
                </c:pt>
                <c:pt idx="288">
                  <c:v>99</c:v>
                </c:pt>
                <c:pt idx="289">
                  <c:v>99</c:v>
                </c:pt>
                <c:pt idx="290">
                  <c:v>100</c:v>
                </c:pt>
                <c:pt idx="291">
                  <c:v>100</c:v>
                </c:pt>
                <c:pt idx="292">
                  <c:v>101</c:v>
                </c:pt>
                <c:pt idx="293">
                  <c:v>101</c:v>
                </c:pt>
                <c:pt idx="294">
                  <c:v>102</c:v>
                </c:pt>
                <c:pt idx="295">
                  <c:v>103</c:v>
                </c:pt>
                <c:pt idx="296">
                  <c:v>104</c:v>
                </c:pt>
                <c:pt idx="297">
                  <c:v>105</c:v>
                </c:pt>
                <c:pt idx="298">
                  <c:v>105</c:v>
                </c:pt>
                <c:pt idx="299">
                  <c:v>105</c:v>
                </c:pt>
                <c:pt idx="300">
                  <c:v>105</c:v>
                </c:pt>
                <c:pt idx="301">
                  <c:v>105</c:v>
                </c:pt>
                <c:pt idx="302">
                  <c:v>106</c:v>
                </c:pt>
                <c:pt idx="303">
                  <c:v>107</c:v>
                </c:pt>
                <c:pt idx="304">
                  <c:v>108</c:v>
                </c:pt>
                <c:pt idx="305">
                  <c:v>108</c:v>
                </c:pt>
                <c:pt idx="306">
                  <c:v>108</c:v>
                </c:pt>
                <c:pt idx="307">
                  <c:v>108</c:v>
                </c:pt>
                <c:pt idx="308">
                  <c:v>108</c:v>
                </c:pt>
                <c:pt idx="309">
                  <c:v>108</c:v>
                </c:pt>
                <c:pt idx="310">
                  <c:v>108</c:v>
                </c:pt>
                <c:pt idx="311">
                  <c:v>108</c:v>
                </c:pt>
                <c:pt idx="312">
                  <c:v>109</c:v>
                </c:pt>
                <c:pt idx="313">
                  <c:v>109</c:v>
                </c:pt>
                <c:pt idx="314">
                  <c:v>109</c:v>
                </c:pt>
                <c:pt idx="315">
                  <c:v>109</c:v>
                </c:pt>
                <c:pt idx="316">
                  <c:v>109</c:v>
                </c:pt>
                <c:pt idx="317">
                  <c:v>109</c:v>
                </c:pt>
                <c:pt idx="318">
                  <c:v>110</c:v>
                </c:pt>
                <c:pt idx="319">
                  <c:v>110</c:v>
                </c:pt>
                <c:pt idx="320">
                  <c:v>110</c:v>
                </c:pt>
                <c:pt idx="321">
                  <c:v>110</c:v>
                </c:pt>
                <c:pt idx="322">
                  <c:v>110</c:v>
                </c:pt>
                <c:pt idx="323">
                  <c:v>110</c:v>
                </c:pt>
                <c:pt idx="324">
                  <c:v>111</c:v>
                </c:pt>
                <c:pt idx="325">
                  <c:v>111</c:v>
                </c:pt>
                <c:pt idx="326">
                  <c:v>111</c:v>
                </c:pt>
                <c:pt idx="327">
                  <c:v>111</c:v>
                </c:pt>
                <c:pt idx="328">
                  <c:v>111</c:v>
                </c:pt>
                <c:pt idx="329">
                  <c:v>111</c:v>
                </c:pt>
                <c:pt idx="330">
                  <c:v>111</c:v>
                </c:pt>
              </c:numCache>
            </c:numRef>
          </c:yVal>
        </c:ser>
        <c:axId val="66624512"/>
        <c:axId val="66630400"/>
      </c:scatterChart>
      <c:valAx>
        <c:axId val="66624512"/>
        <c:scaling>
          <c:orientation val="minMax"/>
        </c:scaling>
        <c:axPos val="b"/>
        <c:minorGridlines/>
        <c:numFmt formatCode="0.00_ " sourceLinked="1"/>
        <c:tickLblPos val="nextTo"/>
        <c:crossAx val="66630400"/>
        <c:crosses val="autoZero"/>
        <c:crossBetween val="midCat"/>
      </c:valAx>
      <c:valAx>
        <c:axId val="66630400"/>
        <c:scaling>
          <c:orientation val="minMax"/>
        </c:scaling>
        <c:axPos val="l"/>
        <c:majorGridlines/>
        <c:numFmt formatCode="General" sourceLinked="1"/>
        <c:tickLblPos val="nextTo"/>
        <c:crossAx val="66624512"/>
        <c:crosses val="autoZero"/>
        <c:crossBetween val="midCat"/>
      </c:valAx>
    </c:plotArea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ja-JP"/>
  <c:chart>
    <c:plotArea>
      <c:layout>
        <c:manualLayout>
          <c:layoutTarget val="inner"/>
          <c:xMode val="edge"/>
          <c:yMode val="edge"/>
          <c:x val="0.12260551689904205"/>
          <c:y val="5.3719062458700402E-2"/>
          <c:w val="0.63857040051584724"/>
          <c:h val="0.8450421748310939"/>
        </c:manualLayout>
      </c:layout>
      <c:scatterChart>
        <c:scatterStyle val="smoothMarker"/>
        <c:ser>
          <c:idx val="0"/>
          <c:order val="0"/>
          <c:tx>
            <c:v>Eacc = 116MV/m</c:v>
          </c:tx>
          <c:spPr>
            <a:ln w="12700">
              <a:solidFill>
                <a:srgbClr val="000080"/>
              </a:solidFill>
              <a:prstDash val="solid"/>
            </a:ln>
          </c:spPr>
          <c:marker>
            <c:symbol val="diamond"/>
            <c:size val="5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xVal>
            <c:numRef>
              <c:f>Sheet1!$B$8:$B$28</c:f>
              <c:numCache>
                <c:formatCode>General</c:formatCode>
                <c:ptCount val="21"/>
                <c:pt idx="0">
                  <c:v>0.80900000000000005</c:v>
                </c:pt>
                <c:pt idx="1">
                  <c:v>1.6180000000000001</c:v>
                </c:pt>
                <c:pt idx="2">
                  <c:v>2.427</c:v>
                </c:pt>
                <c:pt idx="3">
                  <c:v>3.2359999999999998</c:v>
                </c:pt>
                <c:pt idx="4">
                  <c:v>4.0449999999999955</c:v>
                </c:pt>
                <c:pt idx="5">
                  <c:v>4.8539999999999965</c:v>
                </c:pt>
                <c:pt idx="6">
                  <c:v>5.6629999999999843</c:v>
                </c:pt>
                <c:pt idx="7">
                  <c:v>6.4720000000000004</c:v>
                </c:pt>
                <c:pt idx="8">
                  <c:v>7.2810000000000024</c:v>
                </c:pt>
                <c:pt idx="9">
                  <c:v>8.09</c:v>
                </c:pt>
                <c:pt idx="10">
                  <c:v>8.8990000000000027</c:v>
                </c:pt>
                <c:pt idx="11">
                  <c:v>9.7079999999999984</c:v>
                </c:pt>
                <c:pt idx="12">
                  <c:v>10.517000000000001</c:v>
                </c:pt>
                <c:pt idx="13">
                  <c:v>11.326000000000002</c:v>
                </c:pt>
                <c:pt idx="14">
                  <c:v>12.135000000000002</c:v>
                </c:pt>
                <c:pt idx="15">
                  <c:v>12.944000000000001</c:v>
                </c:pt>
                <c:pt idx="16">
                  <c:v>13.753</c:v>
                </c:pt>
                <c:pt idx="17">
                  <c:v>14.562000000000006</c:v>
                </c:pt>
                <c:pt idx="18">
                  <c:v>15.371</c:v>
                </c:pt>
                <c:pt idx="19">
                  <c:v>16.18</c:v>
                </c:pt>
                <c:pt idx="20">
                  <c:v>16.988999999999919</c:v>
                </c:pt>
              </c:numCache>
            </c:numRef>
          </c:xVal>
          <c:yVal>
            <c:numRef>
              <c:f>Sheet1!$C$8:$C$28</c:f>
              <c:numCache>
                <c:formatCode>General</c:formatCode>
                <c:ptCount val="21"/>
                <c:pt idx="0">
                  <c:v>-3.0000000000000095E-4</c:v>
                </c:pt>
                <c:pt idx="1">
                  <c:v>1.000000000000004E-4</c:v>
                </c:pt>
                <c:pt idx="2">
                  <c:v>-7.0000000000000227E-4</c:v>
                </c:pt>
                <c:pt idx="3">
                  <c:v>-1.5000000000000037E-3</c:v>
                </c:pt>
                <c:pt idx="4">
                  <c:v>-3.8000000000000052E-3</c:v>
                </c:pt>
                <c:pt idx="5">
                  <c:v>-5.9000000000000181E-3</c:v>
                </c:pt>
                <c:pt idx="6">
                  <c:v>-7.5000000000000179E-3</c:v>
                </c:pt>
                <c:pt idx="7">
                  <c:v>-5.2000000000000171E-3</c:v>
                </c:pt>
                <c:pt idx="8">
                  <c:v>-7.0000000000000114E-3</c:v>
                </c:pt>
                <c:pt idx="9">
                  <c:v>-1.0200000000000009E-2</c:v>
                </c:pt>
                <c:pt idx="10">
                  <c:v>-1.0500000000000021E-2</c:v>
                </c:pt>
                <c:pt idx="11">
                  <c:v>-1.2000000000000005E-2</c:v>
                </c:pt>
                <c:pt idx="12">
                  <c:v>-1.0900000000000003E-2</c:v>
                </c:pt>
                <c:pt idx="13">
                  <c:v>-1.1200000000000036E-2</c:v>
                </c:pt>
                <c:pt idx="14">
                  <c:v>-1.4800000000000021E-2</c:v>
                </c:pt>
                <c:pt idx="15">
                  <c:v>-9.3000000000000339E-3</c:v>
                </c:pt>
                <c:pt idx="16">
                  <c:v>-7.6000000000000104E-3</c:v>
                </c:pt>
                <c:pt idx="17">
                  <c:v>-3.5000000000000087E-3</c:v>
                </c:pt>
                <c:pt idx="18">
                  <c:v>-1.0000000000000035E-3</c:v>
                </c:pt>
                <c:pt idx="19">
                  <c:v>2.0000000000000052E-4</c:v>
                </c:pt>
                <c:pt idx="20">
                  <c:v>6.000000000000019E-4</c:v>
                </c:pt>
              </c:numCache>
            </c:numRef>
          </c:yVal>
          <c:smooth val="1"/>
        </c:ser>
        <c:ser>
          <c:idx val="1"/>
          <c:order val="1"/>
          <c:tx>
            <c:v>Eacc = 112MV/m</c:v>
          </c:tx>
          <c:spPr>
            <a:ln w="12700">
              <a:solidFill>
                <a:srgbClr val="FF00FF"/>
              </a:solidFill>
              <a:prstDash val="solid"/>
            </a:ln>
          </c:spPr>
          <c:marker>
            <c:symbol val="square"/>
            <c:size val="5"/>
            <c:spPr>
              <a:solidFill>
                <a:srgbClr val="FF00FF"/>
              </a:solidFill>
              <a:ln>
                <a:solidFill>
                  <a:srgbClr val="FF00FF"/>
                </a:solidFill>
                <a:prstDash val="solid"/>
              </a:ln>
            </c:spPr>
          </c:marker>
          <c:xVal>
            <c:numRef>
              <c:f>Sheet1!$B$8:$B$28</c:f>
              <c:numCache>
                <c:formatCode>General</c:formatCode>
                <c:ptCount val="21"/>
                <c:pt idx="0">
                  <c:v>0.80900000000000005</c:v>
                </c:pt>
                <c:pt idx="1">
                  <c:v>1.6180000000000001</c:v>
                </c:pt>
                <c:pt idx="2">
                  <c:v>2.427</c:v>
                </c:pt>
                <c:pt idx="3">
                  <c:v>3.2359999999999998</c:v>
                </c:pt>
                <c:pt idx="4">
                  <c:v>4.0449999999999955</c:v>
                </c:pt>
                <c:pt idx="5">
                  <c:v>4.8539999999999965</c:v>
                </c:pt>
                <c:pt idx="6">
                  <c:v>5.6629999999999843</c:v>
                </c:pt>
                <c:pt idx="7">
                  <c:v>6.4720000000000004</c:v>
                </c:pt>
                <c:pt idx="8">
                  <c:v>7.2810000000000024</c:v>
                </c:pt>
                <c:pt idx="9">
                  <c:v>8.09</c:v>
                </c:pt>
                <c:pt idx="10">
                  <c:v>8.8990000000000027</c:v>
                </c:pt>
                <c:pt idx="11">
                  <c:v>9.7079999999999984</c:v>
                </c:pt>
                <c:pt idx="12">
                  <c:v>10.517000000000001</c:v>
                </c:pt>
                <c:pt idx="13">
                  <c:v>11.326000000000002</c:v>
                </c:pt>
                <c:pt idx="14">
                  <c:v>12.135000000000002</c:v>
                </c:pt>
                <c:pt idx="15">
                  <c:v>12.944000000000001</c:v>
                </c:pt>
                <c:pt idx="16">
                  <c:v>13.753</c:v>
                </c:pt>
                <c:pt idx="17">
                  <c:v>14.562000000000006</c:v>
                </c:pt>
                <c:pt idx="18">
                  <c:v>15.371</c:v>
                </c:pt>
                <c:pt idx="19">
                  <c:v>16.18</c:v>
                </c:pt>
                <c:pt idx="20">
                  <c:v>16.988999999999919</c:v>
                </c:pt>
              </c:numCache>
            </c:numRef>
          </c:xVal>
          <c:yVal>
            <c:numRef>
              <c:f>Sheet1!$D$8:$D$28</c:f>
              <c:numCache>
                <c:formatCode>General</c:formatCode>
                <c:ptCount val="21"/>
                <c:pt idx="0">
                  <c:v>-1.000000000000004E-4</c:v>
                </c:pt>
                <c:pt idx="1">
                  <c:v>2.0000000000000052E-4</c:v>
                </c:pt>
                <c:pt idx="2">
                  <c:v>-9.0000000000000247E-4</c:v>
                </c:pt>
                <c:pt idx="3">
                  <c:v>-2.1000000000000012E-3</c:v>
                </c:pt>
                <c:pt idx="4">
                  <c:v>-3.6000000000000099E-3</c:v>
                </c:pt>
                <c:pt idx="5">
                  <c:v>-4.6000000000000034E-3</c:v>
                </c:pt>
                <c:pt idx="6">
                  <c:v>-5.2000000000000171E-3</c:v>
                </c:pt>
                <c:pt idx="7">
                  <c:v>-4.1000000000000003E-3</c:v>
                </c:pt>
                <c:pt idx="8">
                  <c:v>-5.8000000000000013E-3</c:v>
                </c:pt>
                <c:pt idx="9">
                  <c:v>-6.9000000000000181E-3</c:v>
                </c:pt>
                <c:pt idx="10">
                  <c:v>-8.2000000000000007E-3</c:v>
                </c:pt>
                <c:pt idx="11">
                  <c:v>-6.4000000000000203E-3</c:v>
                </c:pt>
                <c:pt idx="12">
                  <c:v>-7.0000000000000114E-3</c:v>
                </c:pt>
                <c:pt idx="13">
                  <c:v>-8.2000000000000007E-3</c:v>
                </c:pt>
                <c:pt idx="14">
                  <c:v>-5.9000000000000181E-3</c:v>
                </c:pt>
                <c:pt idx="15">
                  <c:v>-3.2000000000000114E-3</c:v>
                </c:pt>
                <c:pt idx="16">
                  <c:v>-1.7000000000000045E-3</c:v>
                </c:pt>
                <c:pt idx="17">
                  <c:v>5.0000000000000034E-4</c:v>
                </c:pt>
                <c:pt idx="18">
                  <c:v>8.0000000000000264E-4</c:v>
                </c:pt>
                <c:pt idx="19">
                  <c:v>5.0000000000000034E-4</c:v>
                </c:pt>
                <c:pt idx="20">
                  <c:v>8.0000000000000264E-4</c:v>
                </c:pt>
              </c:numCache>
            </c:numRef>
          </c:yVal>
          <c:smooth val="1"/>
        </c:ser>
        <c:ser>
          <c:idx val="2"/>
          <c:order val="2"/>
          <c:tx>
            <c:v>Eacc = 108MV/m</c:v>
          </c:tx>
          <c:spPr>
            <a:ln w="12700">
              <a:solidFill>
                <a:srgbClr val="FFFF00"/>
              </a:solidFill>
              <a:prstDash val="solid"/>
            </a:ln>
          </c:spPr>
          <c:marker>
            <c:symbol val="triangle"/>
            <c:size val="5"/>
            <c:spPr>
              <a:solidFill>
                <a:srgbClr val="FFFF00"/>
              </a:solidFill>
              <a:ln>
                <a:solidFill>
                  <a:srgbClr val="FFFF00"/>
                </a:solidFill>
                <a:prstDash val="solid"/>
              </a:ln>
            </c:spPr>
          </c:marker>
          <c:xVal>
            <c:numRef>
              <c:f>Sheet1!$B$8:$B$28</c:f>
              <c:numCache>
                <c:formatCode>General</c:formatCode>
                <c:ptCount val="21"/>
                <c:pt idx="0">
                  <c:v>0.80900000000000005</c:v>
                </c:pt>
                <c:pt idx="1">
                  <c:v>1.6180000000000001</c:v>
                </c:pt>
                <c:pt idx="2">
                  <c:v>2.427</c:v>
                </c:pt>
                <c:pt idx="3">
                  <c:v>3.2359999999999998</c:v>
                </c:pt>
                <c:pt idx="4">
                  <c:v>4.0449999999999955</c:v>
                </c:pt>
                <c:pt idx="5">
                  <c:v>4.8539999999999965</c:v>
                </c:pt>
                <c:pt idx="6">
                  <c:v>5.6629999999999843</c:v>
                </c:pt>
                <c:pt idx="7">
                  <c:v>6.4720000000000004</c:v>
                </c:pt>
                <c:pt idx="8">
                  <c:v>7.2810000000000024</c:v>
                </c:pt>
                <c:pt idx="9">
                  <c:v>8.09</c:v>
                </c:pt>
                <c:pt idx="10">
                  <c:v>8.8990000000000027</c:v>
                </c:pt>
                <c:pt idx="11">
                  <c:v>9.7079999999999984</c:v>
                </c:pt>
                <c:pt idx="12">
                  <c:v>10.517000000000001</c:v>
                </c:pt>
                <c:pt idx="13">
                  <c:v>11.326000000000002</c:v>
                </c:pt>
                <c:pt idx="14">
                  <c:v>12.135000000000002</c:v>
                </c:pt>
                <c:pt idx="15">
                  <c:v>12.944000000000001</c:v>
                </c:pt>
                <c:pt idx="16">
                  <c:v>13.753</c:v>
                </c:pt>
                <c:pt idx="17">
                  <c:v>14.562000000000006</c:v>
                </c:pt>
                <c:pt idx="18">
                  <c:v>15.371</c:v>
                </c:pt>
                <c:pt idx="19">
                  <c:v>16.18</c:v>
                </c:pt>
                <c:pt idx="20">
                  <c:v>16.988999999999919</c:v>
                </c:pt>
              </c:numCache>
            </c:numRef>
          </c:xVal>
          <c:yVal>
            <c:numRef>
              <c:f>Sheet1!$E$8:$E$28</c:f>
              <c:numCache>
                <c:formatCode>General</c:formatCode>
                <c:ptCount val="21"/>
                <c:pt idx="0">
                  <c:v>1.000000000000004E-4</c:v>
                </c:pt>
                <c:pt idx="1">
                  <c:v>-1.000000000000004E-4</c:v>
                </c:pt>
                <c:pt idx="2">
                  <c:v>-8.0000000000000264E-4</c:v>
                </c:pt>
                <c:pt idx="3">
                  <c:v>-1.5000000000000037E-3</c:v>
                </c:pt>
                <c:pt idx="4">
                  <c:v>-3.1000000000000099E-3</c:v>
                </c:pt>
                <c:pt idx="5">
                  <c:v>-4.3000000000000104E-3</c:v>
                </c:pt>
                <c:pt idx="6">
                  <c:v>-3.2000000000000114E-3</c:v>
                </c:pt>
                <c:pt idx="7">
                  <c:v>-2.9000000000000002E-3</c:v>
                </c:pt>
                <c:pt idx="8">
                  <c:v>-4.9000000000000172E-3</c:v>
                </c:pt>
                <c:pt idx="9">
                  <c:v>-5.2000000000000171E-3</c:v>
                </c:pt>
                <c:pt idx="10">
                  <c:v>-4.9000000000000172E-3</c:v>
                </c:pt>
                <c:pt idx="11">
                  <c:v>-3.8000000000000052E-3</c:v>
                </c:pt>
                <c:pt idx="12">
                  <c:v>-4.9000000000000172E-3</c:v>
                </c:pt>
                <c:pt idx="13">
                  <c:v>-2.9000000000000002E-3</c:v>
                </c:pt>
                <c:pt idx="14">
                  <c:v>-1.5000000000000037E-3</c:v>
                </c:pt>
                <c:pt idx="15">
                  <c:v>-5.0000000000000034E-4</c:v>
                </c:pt>
                <c:pt idx="16">
                  <c:v>7.0000000000000227E-4</c:v>
                </c:pt>
                <c:pt idx="17">
                  <c:v>8.0000000000000264E-4</c:v>
                </c:pt>
                <c:pt idx="18">
                  <c:v>8.0000000000000264E-4</c:v>
                </c:pt>
                <c:pt idx="19">
                  <c:v>4.0000000000000034E-4</c:v>
                </c:pt>
                <c:pt idx="20">
                  <c:v>7.0000000000000227E-4</c:v>
                </c:pt>
              </c:numCache>
            </c:numRef>
          </c:yVal>
          <c:smooth val="1"/>
        </c:ser>
        <c:ser>
          <c:idx val="3"/>
          <c:order val="3"/>
          <c:tx>
            <c:v>Eacc = 104MV/m</c:v>
          </c:tx>
          <c:spPr>
            <a:ln w="12700">
              <a:solidFill>
                <a:srgbClr val="00FFFF"/>
              </a:solidFill>
              <a:prstDash val="solid"/>
            </a:ln>
          </c:spPr>
          <c:marker>
            <c:symbol val="x"/>
            <c:size val="5"/>
            <c:spPr>
              <a:noFill/>
              <a:ln>
                <a:solidFill>
                  <a:srgbClr val="00FFFF"/>
                </a:solidFill>
                <a:prstDash val="solid"/>
              </a:ln>
            </c:spPr>
          </c:marker>
          <c:xVal>
            <c:numRef>
              <c:f>Sheet1!$B$8:$B$28</c:f>
              <c:numCache>
                <c:formatCode>General</c:formatCode>
                <c:ptCount val="21"/>
                <c:pt idx="0">
                  <c:v>0.80900000000000005</c:v>
                </c:pt>
                <c:pt idx="1">
                  <c:v>1.6180000000000001</c:v>
                </c:pt>
                <c:pt idx="2">
                  <c:v>2.427</c:v>
                </c:pt>
                <c:pt idx="3">
                  <c:v>3.2359999999999998</c:v>
                </c:pt>
                <c:pt idx="4">
                  <c:v>4.0449999999999955</c:v>
                </c:pt>
                <c:pt idx="5">
                  <c:v>4.8539999999999965</c:v>
                </c:pt>
                <c:pt idx="6">
                  <c:v>5.6629999999999843</c:v>
                </c:pt>
                <c:pt idx="7">
                  <c:v>6.4720000000000004</c:v>
                </c:pt>
                <c:pt idx="8">
                  <c:v>7.2810000000000024</c:v>
                </c:pt>
                <c:pt idx="9">
                  <c:v>8.09</c:v>
                </c:pt>
                <c:pt idx="10">
                  <c:v>8.8990000000000027</c:v>
                </c:pt>
                <c:pt idx="11">
                  <c:v>9.7079999999999984</c:v>
                </c:pt>
                <c:pt idx="12">
                  <c:v>10.517000000000001</c:v>
                </c:pt>
                <c:pt idx="13">
                  <c:v>11.326000000000002</c:v>
                </c:pt>
                <c:pt idx="14">
                  <c:v>12.135000000000002</c:v>
                </c:pt>
                <c:pt idx="15">
                  <c:v>12.944000000000001</c:v>
                </c:pt>
                <c:pt idx="16">
                  <c:v>13.753</c:v>
                </c:pt>
                <c:pt idx="17">
                  <c:v>14.562000000000006</c:v>
                </c:pt>
                <c:pt idx="18">
                  <c:v>15.371</c:v>
                </c:pt>
                <c:pt idx="19">
                  <c:v>16.18</c:v>
                </c:pt>
                <c:pt idx="20">
                  <c:v>16.988999999999919</c:v>
                </c:pt>
              </c:numCache>
            </c:numRef>
          </c:xVal>
          <c:yVal>
            <c:numRef>
              <c:f>Sheet1!$F$8:$F$28</c:f>
              <c:numCache>
                <c:formatCode>General</c:formatCode>
                <c:ptCount val="21"/>
                <c:pt idx="0">
                  <c:v>-1.000000000000004E-4</c:v>
                </c:pt>
                <c:pt idx="1">
                  <c:v>2.0000000000000052E-4</c:v>
                </c:pt>
                <c:pt idx="2">
                  <c:v>-8.0000000000000264E-4</c:v>
                </c:pt>
                <c:pt idx="3">
                  <c:v>-1.5000000000000037E-3</c:v>
                </c:pt>
                <c:pt idx="4">
                  <c:v>-2.7000000000000079E-3</c:v>
                </c:pt>
                <c:pt idx="5">
                  <c:v>-2.6000000000000099E-3</c:v>
                </c:pt>
                <c:pt idx="6">
                  <c:v>-1.9000000000000072E-3</c:v>
                </c:pt>
                <c:pt idx="7">
                  <c:v>-2.3000000000000052E-3</c:v>
                </c:pt>
                <c:pt idx="8">
                  <c:v>-3.2000000000000114E-3</c:v>
                </c:pt>
                <c:pt idx="9">
                  <c:v>-3.3000000000000052E-3</c:v>
                </c:pt>
                <c:pt idx="10">
                  <c:v>-3.1000000000000099E-3</c:v>
                </c:pt>
                <c:pt idx="11">
                  <c:v>-3.1000000000000099E-3</c:v>
                </c:pt>
                <c:pt idx="12">
                  <c:v>-1.9000000000000072E-3</c:v>
                </c:pt>
                <c:pt idx="13">
                  <c:v>-9.0000000000000247E-4</c:v>
                </c:pt>
                <c:pt idx="14">
                  <c:v>2.0000000000000052E-4</c:v>
                </c:pt>
                <c:pt idx="15">
                  <c:v>5.0000000000000034E-4</c:v>
                </c:pt>
                <c:pt idx="16">
                  <c:v>5.0000000000000034E-4</c:v>
                </c:pt>
                <c:pt idx="17">
                  <c:v>9.0000000000000247E-4</c:v>
                </c:pt>
                <c:pt idx="18">
                  <c:v>8.0000000000000264E-4</c:v>
                </c:pt>
                <c:pt idx="19">
                  <c:v>5.0000000000000034E-4</c:v>
                </c:pt>
                <c:pt idx="20">
                  <c:v>7.0000000000000227E-4</c:v>
                </c:pt>
              </c:numCache>
            </c:numRef>
          </c:yVal>
          <c:smooth val="1"/>
        </c:ser>
        <c:ser>
          <c:idx val="4"/>
          <c:order val="4"/>
          <c:tx>
            <c:v>Eacc = 100MV/m</c:v>
          </c:tx>
          <c:spPr>
            <a:ln w="12700">
              <a:solidFill>
                <a:srgbClr val="800080"/>
              </a:solidFill>
              <a:prstDash val="solid"/>
            </a:ln>
          </c:spPr>
          <c:marker>
            <c:symbol val="star"/>
            <c:size val="5"/>
            <c:spPr>
              <a:noFill/>
              <a:ln>
                <a:solidFill>
                  <a:srgbClr val="800080"/>
                </a:solidFill>
                <a:prstDash val="solid"/>
              </a:ln>
            </c:spPr>
          </c:marker>
          <c:xVal>
            <c:numRef>
              <c:f>Sheet1!$B$8:$B$28</c:f>
              <c:numCache>
                <c:formatCode>General</c:formatCode>
                <c:ptCount val="21"/>
                <c:pt idx="0">
                  <c:v>0.80900000000000005</c:v>
                </c:pt>
                <c:pt idx="1">
                  <c:v>1.6180000000000001</c:v>
                </c:pt>
                <c:pt idx="2">
                  <c:v>2.427</c:v>
                </c:pt>
                <c:pt idx="3">
                  <c:v>3.2359999999999998</c:v>
                </c:pt>
                <c:pt idx="4">
                  <c:v>4.0449999999999955</c:v>
                </c:pt>
                <c:pt idx="5">
                  <c:v>4.8539999999999965</c:v>
                </c:pt>
                <c:pt idx="6">
                  <c:v>5.6629999999999843</c:v>
                </c:pt>
                <c:pt idx="7">
                  <c:v>6.4720000000000004</c:v>
                </c:pt>
                <c:pt idx="8">
                  <c:v>7.2810000000000024</c:v>
                </c:pt>
                <c:pt idx="9">
                  <c:v>8.09</c:v>
                </c:pt>
                <c:pt idx="10">
                  <c:v>8.8990000000000027</c:v>
                </c:pt>
                <c:pt idx="11">
                  <c:v>9.7079999999999984</c:v>
                </c:pt>
                <c:pt idx="12">
                  <c:v>10.517000000000001</c:v>
                </c:pt>
                <c:pt idx="13">
                  <c:v>11.326000000000002</c:v>
                </c:pt>
                <c:pt idx="14">
                  <c:v>12.135000000000002</c:v>
                </c:pt>
                <c:pt idx="15">
                  <c:v>12.944000000000001</c:v>
                </c:pt>
                <c:pt idx="16">
                  <c:v>13.753</c:v>
                </c:pt>
                <c:pt idx="17">
                  <c:v>14.562000000000006</c:v>
                </c:pt>
                <c:pt idx="18">
                  <c:v>15.371</c:v>
                </c:pt>
                <c:pt idx="19">
                  <c:v>16.18</c:v>
                </c:pt>
                <c:pt idx="20">
                  <c:v>16.988999999999919</c:v>
                </c:pt>
              </c:numCache>
            </c:numRef>
          </c:xVal>
          <c:yVal>
            <c:numRef>
              <c:f>Sheet1!$G$8:$G$28</c:f>
              <c:numCache>
                <c:formatCode>General</c:formatCode>
                <c:ptCount val="21"/>
                <c:pt idx="0">
                  <c:v>-1.000000000000004E-4</c:v>
                </c:pt>
                <c:pt idx="1">
                  <c:v>1.000000000000004E-4</c:v>
                </c:pt>
                <c:pt idx="2">
                  <c:v>-6.000000000000019E-4</c:v>
                </c:pt>
                <c:pt idx="3">
                  <c:v>-1.4000000000000032E-3</c:v>
                </c:pt>
                <c:pt idx="4">
                  <c:v>-1.7000000000000045E-3</c:v>
                </c:pt>
                <c:pt idx="5">
                  <c:v>-1.6000000000000061E-3</c:v>
                </c:pt>
                <c:pt idx="6">
                  <c:v>-2.0000000000000052E-3</c:v>
                </c:pt>
                <c:pt idx="7">
                  <c:v>-2.3000000000000052E-3</c:v>
                </c:pt>
                <c:pt idx="8">
                  <c:v>-1.8000000000000052E-3</c:v>
                </c:pt>
                <c:pt idx="9">
                  <c:v>-1.9000000000000072E-3</c:v>
                </c:pt>
                <c:pt idx="10">
                  <c:v>-1.8000000000000052E-3</c:v>
                </c:pt>
                <c:pt idx="11">
                  <c:v>-8.0000000000000264E-4</c:v>
                </c:pt>
                <c:pt idx="12">
                  <c:v>-1.000000000000004E-4</c:v>
                </c:pt>
                <c:pt idx="13">
                  <c:v>2.0000000000000052E-4</c:v>
                </c:pt>
                <c:pt idx="14">
                  <c:v>6.000000000000019E-4</c:v>
                </c:pt>
                <c:pt idx="15">
                  <c:v>5.0000000000000034E-4</c:v>
                </c:pt>
                <c:pt idx="16">
                  <c:v>8.0000000000000264E-4</c:v>
                </c:pt>
                <c:pt idx="17">
                  <c:v>8.0000000000000264E-4</c:v>
                </c:pt>
                <c:pt idx="18">
                  <c:v>9.0000000000000247E-4</c:v>
                </c:pt>
                <c:pt idx="19">
                  <c:v>7.0000000000000227E-4</c:v>
                </c:pt>
                <c:pt idx="20">
                  <c:v>8.0000000000000264E-4</c:v>
                </c:pt>
              </c:numCache>
            </c:numRef>
          </c:yVal>
          <c:smooth val="1"/>
        </c:ser>
        <c:ser>
          <c:idx val="5"/>
          <c:order val="5"/>
          <c:tx>
            <c:v>Eacc = 96MV/m</c:v>
          </c:tx>
          <c:spPr>
            <a:ln w="12700">
              <a:solidFill>
                <a:srgbClr val="800000"/>
              </a:solidFill>
              <a:prstDash val="solid"/>
            </a:ln>
          </c:spPr>
          <c:marker>
            <c:symbol val="circle"/>
            <c:size val="5"/>
            <c:spPr>
              <a:solidFill>
                <a:srgbClr val="800000"/>
              </a:solidFill>
              <a:ln>
                <a:solidFill>
                  <a:srgbClr val="800000"/>
                </a:solidFill>
                <a:prstDash val="solid"/>
              </a:ln>
            </c:spPr>
          </c:marker>
          <c:xVal>
            <c:numRef>
              <c:f>Sheet1!$B$8:$B$28</c:f>
              <c:numCache>
                <c:formatCode>General</c:formatCode>
                <c:ptCount val="21"/>
                <c:pt idx="0">
                  <c:v>0.80900000000000005</c:v>
                </c:pt>
                <c:pt idx="1">
                  <c:v>1.6180000000000001</c:v>
                </c:pt>
                <c:pt idx="2">
                  <c:v>2.427</c:v>
                </c:pt>
                <c:pt idx="3">
                  <c:v>3.2359999999999998</c:v>
                </c:pt>
                <c:pt idx="4">
                  <c:v>4.0449999999999955</c:v>
                </c:pt>
                <c:pt idx="5">
                  <c:v>4.8539999999999965</c:v>
                </c:pt>
                <c:pt idx="6">
                  <c:v>5.6629999999999843</c:v>
                </c:pt>
                <c:pt idx="7">
                  <c:v>6.4720000000000004</c:v>
                </c:pt>
                <c:pt idx="8">
                  <c:v>7.2810000000000024</c:v>
                </c:pt>
                <c:pt idx="9">
                  <c:v>8.09</c:v>
                </c:pt>
                <c:pt idx="10">
                  <c:v>8.8990000000000027</c:v>
                </c:pt>
                <c:pt idx="11">
                  <c:v>9.7079999999999984</c:v>
                </c:pt>
                <c:pt idx="12">
                  <c:v>10.517000000000001</c:v>
                </c:pt>
                <c:pt idx="13">
                  <c:v>11.326000000000002</c:v>
                </c:pt>
                <c:pt idx="14">
                  <c:v>12.135000000000002</c:v>
                </c:pt>
                <c:pt idx="15">
                  <c:v>12.944000000000001</c:v>
                </c:pt>
                <c:pt idx="16">
                  <c:v>13.753</c:v>
                </c:pt>
                <c:pt idx="17">
                  <c:v>14.562000000000006</c:v>
                </c:pt>
                <c:pt idx="18">
                  <c:v>15.371</c:v>
                </c:pt>
                <c:pt idx="19">
                  <c:v>16.18</c:v>
                </c:pt>
                <c:pt idx="20">
                  <c:v>16.988999999999919</c:v>
                </c:pt>
              </c:numCache>
            </c:numRef>
          </c:xVal>
          <c:yVal>
            <c:numRef>
              <c:f>Sheet1!$H$8:$H$28</c:f>
              <c:numCache>
                <c:formatCode>General</c:formatCode>
                <c:ptCount val="21"/>
                <c:pt idx="0">
                  <c:v>2.0000000000000052E-4</c:v>
                </c:pt>
                <c:pt idx="1">
                  <c:v>2.0000000000000052E-4</c:v>
                </c:pt>
                <c:pt idx="2">
                  <c:v>-7.0000000000000227E-4</c:v>
                </c:pt>
                <c:pt idx="3">
                  <c:v>-7.0000000000000227E-4</c:v>
                </c:pt>
                <c:pt idx="4">
                  <c:v>-1.2999999999999978E-3</c:v>
                </c:pt>
                <c:pt idx="5">
                  <c:v>-1.1000000000000038E-3</c:v>
                </c:pt>
                <c:pt idx="6">
                  <c:v>-1.5000000000000037E-3</c:v>
                </c:pt>
                <c:pt idx="7">
                  <c:v>-1.4000000000000032E-3</c:v>
                </c:pt>
                <c:pt idx="8">
                  <c:v>-1.5000000000000037E-3</c:v>
                </c:pt>
                <c:pt idx="9">
                  <c:v>-1.2999999999999978E-3</c:v>
                </c:pt>
                <c:pt idx="10">
                  <c:v>-8.0000000000000264E-4</c:v>
                </c:pt>
                <c:pt idx="11">
                  <c:v>1.000000000000004E-4</c:v>
                </c:pt>
                <c:pt idx="12">
                  <c:v>4.0000000000000034E-4</c:v>
                </c:pt>
                <c:pt idx="13">
                  <c:v>5.0000000000000034E-4</c:v>
                </c:pt>
                <c:pt idx="14">
                  <c:v>6.000000000000019E-4</c:v>
                </c:pt>
                <c:pt idx="15">
                  <c:v>8.0000000000000264E-4</c:v>
                </c:pt>
                <c:pt idx="16">
                  <c:v>1.0000000000000035E-3</c:v>
                </c:pt>
                <c:pt idx="17">
                  <c:v>9.0000000000000247E-4</c:v>
                </c:pt>
                <c:pt idx="18">
                  <c:v>6.000000000000019E-4</c:v>
                </c:pt>
                <c:pt idx="19">
                  <c:v>8.0000000000000264E-4</c:v>
                </c:pt>
                <c:pt idx="20">
                  <c:v>8.0000000000000264E-4</c:v>
                </c:pt>
              </c:numCache>
            </c:numRef>
          </c:yVal>
          <c:smooth val="1"/>
        </c:ser>
        <c:ser>
          <c:idx val="6"/>
          <c:order val="6"/>
          <c:tx>
            <c:v>Eacc = 92MV/m</c:v>
          </c:tx>
          <c:spPr>
            <a:ln w="12700">
              <a:solidFill>
                <a:srgbClr val="008080"/>
              </a:solidFill>
              <a:prstDash val="solid"/>
            </a:ln>
          </c:spPr>
          <c:marker>
            <c:symbol val="plus"/>
            <c:size val="5"/>
            <c:spPr>
              <a:noFill/>
              <a:ln>
                <a:solidFill>
                  <a:srgbClr val="008080"/>
                </a:solidFill>
                <a:prstDash val="solid"/>
              </a:ln>
            </c:spPr>
          </c:marker>
          <c:xVal>
            <c:numRef>
              <c:f>Sheet1!$B$8:$B$28</c:f>
              <c:numCache>
                <c:formatCode>General</c:formatCode>
                <c:ptCount val="21"/>
                <c:pt idx="0">
                  <c:v>0.80900000000000005</c:v>
                </c:pt>
                <c:pt idx="1">
                  <c:v>1.6180000000000001</c:v>
                </c:pt>
                <c:pt idx="2">
                  <c:v>2.427</c:v>
                </c:pt>
                <c:pt idx="3">
                  <c:v>3.2359999999999998</c:v>
                </c:pt>
                <c:pt idx="4">
                  <c:v>4.0449999999999955</c:v>
                </c:pt>
                <c:pt idx="5">
                  <c:v>4.8539999999999965</c:v>
                </c:pt>
                <c:pt idx="6">
                  <c:v>5.6629999999999843</c:v>
                </c:pt>
                <c:pt idx="7">
                  <c:v>6.4720000000000004</c:v>
                </c:pt>
                <c:pt idx="8">
                  <c:v>7.2810000000000024</c:v>
                </c:pt>
                <c:pt idx="9">
                  <c:v>8.09</c:v>
                </c:pt>
                <c:pt idx="10">
                  <c:v>8.8990000000000027</c:v>
                </c:pt>
                <c:pt idx="11">
                  <c:v>9.7079999999999984</c:v>
                </c:pt>
                <c:pt idx="12">
                  <c:v>10.517000000000001</c:v>
                </c:pt>
                <c:pt idx="13">
                  <c:v>11.326000000000002</c:v>
                </c:pt>
                <c:pt idx="14">
                  <c:v>12.135000000000002</c:v>
                </c:pt>
                <c:pt idx="15">
                  <c:v>12.944000000000001</c:v>
                </c:pt>
                <c:pt idx="16">
                  <c:v>13.753</c:v>
                </c:pt>
                <c:pt idx="17">
                  <c:v>14.562000000000006</c:v>
                </c:pt>
                <c:pt idx="18">
                  <c:v>15.371</c:v>
                </c:pt>
                <c:pt idx="19">
                  <c:v>16.18</c:v>
                </c:pt>
                <c:pt idx="20">
                  <c:v>16.988999999999919</c:v>
                </c:pt>
              </c:numCache>
            </c:numRef>
          </c:xVal>
          <c:yVal>
            <c:numRef>
              <c:f>Sheet1!$I$8:$I$28</c:f>
              <c:numCache>
                <c:formatCode>General</c:formatCode>
                <c:ptCount val="21"/>
                <c:pt idx="0">
                  <c:v>1.000000000000004E-4</c:v>
                </c:pt>
                <c:pt idx="1">
                  <c:v>3.0000000000000095E-4</c:v>
                </c:pt>
                <c:pt idx="2">
                  <c:v>-9.0000000000000247E-4</c:v>
                </c:pt>
                <c:pt idx="3">
                  <c:v>-9.0000000000000247E-4</c:v>
                </c:pt>
                <c:pt idx="4">
                  <c:v>-9.0000000000000247E-4</c:v>
                </c:pt>
                <c:pt idx="5">
                  <c:v>-8.0000000000000264E-4</c:v>
                </c:pt>
                <c:pt idx="6">
                  <c:v>-1.2000000000000001E-3</c:v>
                </c:pt>
                <c:pt idx="7">
                  <c:v>-1.2999999999999978E-3</c:v>
                </c:pt>
                <c:pt idx="8">
                  <c:v>-5.0000000000000034E-4</c:v>
                </c:pt>
                <c:pt idx="9">
                  <c:v>-5.0000000000000034E-4</c:v>
                </c:pt>
                <c:pt idx="10">
                  <c:v>-1.000000000000004E-4</c:v>
                </c:pt>
                <c:pt idx="11">
                  <c:v>6.000000000000019E-4</c:v>
                </c:pt>
                <c:pt idx="12">
                  <c:v>4.0000000000000034E-4</c:v>
                </c:pt>
                <c:pt idx="13">
                  <c:v>6.000000000000019E-4</c:v>
                </c:pt>
                <c:pt idx="14">
                  <c:v>7.0000000000000227E-4</c:v>
                </c:pt>
                <c:pt idx="15">
                  <c:v>8.0000000000000264E-4</c:v>
                </c:pt>
                <c:pt idx="16">
                  <c:v>8.0000000000000264E-4</c:v>
                </c:pt>
                <c:pt idx="17">
                  <c:v>7.0000000000000227E-4</c:v>
                </c:pt>
                <c:pt idx="18">
                  <c:v>6.000000000000019E-4</c:v>
                </c:pt>
                <c:pt idx="19">
                  <c:v>7.0000000000000227E-4</c:v>
                </c:pt>
                <c:pt idx="20">
                  <c:v>8.0000000000000264E-4</c:v>
                </c:pt>
              </c:numCache>
            </c:numRef>
          </c:yVal>
          <c:smooth val="1"/>
        </c:ser>
        <c:axId val="66898944"/>
        <c:axId val="68224512"/>
      </c:scatterChart>
      <c:valAx>
        <c:axId val="6689894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ＭＳ Ｐゴシック"/>
                    <a:ea typeface="ＭＳ Ｐゴシック"/>
                    <a:cs typeface="ＭＳ Ｐゴシック"/>
                  </a:defRPr>
                </a:pPr>
                <a:r>
                  <a:rPr lang="en-US" altLang="en-US"/>
                  <a:t>kE(MeV)</a:t>
                </a:r>
              </a:p>
            </c:rich>
          </c:tx>
          <c:layout>
            <c:manualLayout>
              <c:xMode val="edge"/>
              <c:yMode val="edge"/>
              <c:x val="0.40357649312601518"/>
              <c:y val="0.92148853294539823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majorTickMark val="in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ＭＳ Ｐゴシック"/>
                <a:ea typeface="ＭＳ Ｐゴシック"/>
                <a:cs typeface="ＭＳ Ｐゴシック"/>
              </a:defRPr>
            </a:pPr>
            <a:endParaRPr lang="ja-JP"/>
          </a:p>
        </c:txPr>
        <c:crossAx val="68224512"/>
        <c:crosses val="autoZero"/>
        <c:crossBetween val="midCat"/>
      </c:valAx>
      <c:valAx>
        <c:axId val="68224512"/>
        <c:scaling>
          <c:orientation val="minMax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ＭＳ Ｐゴシック"/>
                    <a:ea typeface="ＭＳ Ｐゴシック"/>
                    <a:cs typeface="ＭＳ Ｐゴシック"/>
                  </a:defRPr>
                </a:pPr>
                <a:r>
                  <a:rPr lang="en-US" altLang="en-US"/>
                  <a:t>Average Darkcurrent(a.u.)</a:t>
                </a:r>
              </a:p>
            </c:rich>
          </c:tx>
          <c:layout>
            <c:manualLayout>
              <c:xMode val="edge"/>
              <c:yMode val="edge"/>
              <c:x val="2.0434252816507091E-2"/>
              <c:y val="0.29338872573598096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majorTickMark val="in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ＭＳ Ｐゴシック"/>
                <a:ea typeface="ＭＳ Ｐゴシック"/>
                <a:cs typeface="ＭＳ Ｐゴシック"/>
              </a:defRPr>
            </a:pPr>
            <a:endParaRPr lang="ja-JP"/>
          </a:p>
        </c:txPr>
        <c:crossAx val="66898944"/>
        <c:crosses val="autoZero"/>
        <c:crossBetween val="midCat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8799587423655526"/>
          <c:y val="0.32438049253907736"/>
          <c:w val="0.20178824656300762"/>
          <c:h val="0.30578543245721734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100" b="0" i="0" u="none" strike="noStrike" baseline="0">
              <a:solidFill>
                <a:srgbClr val="000000"/>
              </a:solidFill>
              <a:latin typeface="ＭＳ Ｐゴシック"/>
              <a:ea typeface="ＭＳ Ｐゴシック"/>
              <a:cs typeface="ＭＳ Ｐゴシック"/>
            </a:defRPr>
          </a:pPr>
          <a:endParaRPr lang="ja-JP"/>
        </a:p>
      </c:txPr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ＭＳ Ｐゴシック"/>
          <a:ea typeface="ＭＳ Ｐゴシック"/>
          <a:cs typeface="ＭＳ Ｐゴシック"/>
        </a:defRPr>
      </a:pPr>
      <a:endParaRPr lang="ja-JP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ja-JP"/>
  <c:chart>
    <c:plotArea>
      <c:layout>
        <c:manualLayout>
          <c:layoutTarget val="inner"/>
          <c:xMode val="edge"/>
          <c:yMode val="edge"/>
          <c:x val="8.4488407699037621E-2"/>
          <c:y val="5.1400554097404488E-2"/>
          <c:w val="0.8482421259842492"/>
          <c:h val="0.79822506561679785"/>
        </c:manualLayout>
      </c:layout>
      <c:scatterChart>
        <c:scatterStyle val="lineMarker"/>
        <c:ser>
          <c:idx val="0"/>
          <c:order val="0"/>
          <c:tx>
            <c:strRef>
              <c:f>'Run26'!$O$3</c:f>
              <c:strCache>
                <c:ptCount val="1"/>
                <c:pt idx="0">
                  <c:v>Former pulse BD</c:v>
                </c:pt>
              </c:strCache>
            </c:strRef>
          </c:tx>
          <c:spPr>
            <a:ln w="28575">
              <a:noFill/>
            </a:ln>
          </c:spPr>
          <c:xVal>
            <c:numRef>
              <c:f>'Run26'!$J$4:$J$76</c:f>
              <c:numCache>
                <c:formatCode>General</c:formatCode>
                <c:ptCount val="73"/>
                <c:pt idx="0">
                  <c:v>1295.0555555555561</c:v>
                </c:pt>
                <c:pt idx="1">
                  <c:v>1295.2222222222226</c:v>
                </c:pt>
                <c:pt idx="2">
                  <c:v>1295.3733333333298</c:v>
                </c:pt>
                <c:pt idx="3">
                  <c:v>1295.3922222222204</c:v>
                </c:pt>
                <c:pt idx="4">
                  <c:v>1295.5925000000004</c:v>
                </c:pt>
                <c:pt idx="5">
                  <c:v>1296.2025000000003</c:v>
                </c:pt>
                <c:pt idx="6">
                  <c:v>1296.2208333333338</c:v>
                </c:pt>
                <c:pt idx="7">
                  <c:v>1296.2391666666681</c:v>
                </c:pt>
                <c:pt idx="8">
                  <c:v>1297.2636111111115</c:v>
                </c:pt>
                <c:pt idx="9">
                  <c:v>1297.2819444444449</c:v>
                </c:pt>
                <c:pt idx="10">
                  <c:v>1297.4852777777808</c:v>
                </c:pt>
                <c:pt idx="11">
                  <c:v>1297.5036111111115</c:v>
                </c:pt>
                <c:pt idx="12">
                  <c:v>1297.7497222222225</c:v>
                </c:pt>
                <c:pt idx="13">
                  <c:v>1298.6388888888894</c:v>
                </c:pt>
                <c:pt idx="14">
                  <c:v>1299.3166666666691</c:v>
                </c:pt>
                <c:pt idx="15">
                  <c:v>1299.3872222222226</c:v>
                </c:pt>
                <c:pt idx="16">
                  <c:v>1299.6536111111116</c:v>
                </c:pt>
                <c:pt idx="17">
                  <c:v>1299.6716666666671</c:v>
                </c:pt>
                <c:pt idx="18">
                  <c:v>1301.5502777777781</c:v>
                </c:pt>
                <c:pt idx="19">
                  <c:v>1301.5686111111115</c:v>
                </c:pt>
                <c:pt idx="20">
                  <c:v>1302.6361111111114</c:v>
                </c:pt>
                <c:pt idx="21">
                  <c:v>1304.2711111111116</c:v>
                </c:pt>
                <c:pt idx="22">
                  <c:v>1304.5919444444448</c:v>
                </c:pt>
                <c:pt idx="23">
                  <c:v>1304.7172222222225</c:v>
                </c:pt>
                <c:pt idx="24">
                  <c:v>1310.3625000000004</c:v>
                </c:pt>
                <c:pt idx="25">
                  <c:v>1310.3811111111108</c:v>
                </c:pt>
                <c:pt idx="26">
                  <c:v>1310.6408333333316</c:v>
                </c:pt>
                <c:pt idx="27">
                  <c:v>1310.6597222222226</c:v>
                </c:pt>
                <c:pt idx="28">
                  <c:v>1311.4363888888893</c:v>
                </c:pt>
                <c:pt idx="29">
                  <c:v>1311.458055555556</c:v>
                </c:pt>
                <c:pt idx="30">
                  <c:v>1311.4763888888892</c:v>
                </c:pt>
                <c:pt idx="31">
                  <c:v>1311.6319444444448</c:v>
                </c:pt>
                <c:pt idx="32">
                  <c:v>1311.9066666666708</c:v>
                </c:pt>
                <c:pt idx="33">
                  <c:v>1311.9250000000011</c:v>
                </c:pt>
                <c:pt idx="34">
                  <c:v>1311.9433333333318</c:v>
                </c:pt>
                <c:pt idx="35">
                  <c:v>1312.1824999999981</c:v>
                </c:pt>
                <c:pt idx="36">
                  <c:v>1313.1583333333306</c:v>
                </c:pt>
                <c:pt idx="37">
                  <c:v>1313.4672222222225</c:v>
                </c:pt>
                <c:pt idx="38">
                  <c:v>1313.4855555555582</c:v>
                </c:pt>
                <c:pt idx="39">
                  <c:v>1313.5722222222205</c:v>
                </c:pt>
                <c:pt idx="40">
                  <c:v>1316.3161111111115</c:v>
                </c:pt>
                <c:pt idx="41">
                  <c:v>1317.114166666667</c:v>
                </c:pt>
                <c:pt idx="42">
                  <c:v>1320.0652777777805</c:v>
                </c:pt>
                <c:pt idx="43">
                  <c:v>1321.287500000001</c:v>
                </c:pt>
                <c:pt idx="44">
                  <c:v>1322.5783333333316</c:v>
                </c:pt>
                <c:pt idx="45">
                  <c:v>1322.5966666666691</c:v>
                </c:pt>
                <c:pt idx="46">
                  <c:v>1322.6150000000005</c:v>
                </c:pt>
                <c:pt idx="47">
                  <c:v>1322.7966666666694</c:v>
                </c:pt>
                <c:pt idx="48">
                  <c:v>1325.5388888888892</c:v>
                </c:pt>
                <c:pt idx="49">
                  <c:v>1325.5572222222227</c:v>
                </c:pt>
                <c:pt idx="50">
                  <c:v>1325.5758333333338</c:v>
                </c:pt>
                <c:pt idx="51">
                  <c:v>1325.8011111111116</c:v>
                </c:pt>
                <c:pt idx="52">
                  <c:v>1325.8197222222227</c:v>
                </c:pt>
                <c:pt idx="53">
                  <c:v>1325.8377777777807</c:v>
                </c:pt>
                <c:pt idx="54">
                  <c:v>1326.7205555555561</c:v>
                </c:pt>
                <c:pt idx="55">
                  <c:v>1329.1294444444427</c:v>
                </c:pt>
                <c:pt idx="56">
                  <c:v>1331.8600000000004</c:v>
                </c:pt>
                <c:pt idx="57">
                  <c:v>1336.324166666667</c:v>
                </c:pt>
                <c:pt idx="58">
                  <c:v>1336.3425000000004</c:v>
                </c:pt>
                <c:pt idx="59">
                  <c:v>1336.5722222222205</c:v>
                </c:pt>
                <c:pt idx="60">
                  <c:v>1336.5911111111116</c:v>
                </c:pt>
                <c:pt idx="61">
                  <c:v>1336.7225000000003</c:v>
                </c:pt>
                <c:pt idx="62">
                  <c:v>1336.8366666666691</c:v>
                </c:pt>
                <c:pt idx="63">
                  <c:v>1336.8552777777802</c:v>
                </c:pt>
                <c:pt idx="64">
                  <c:v>1347.9050000000011</c:v>
                </c:pt>
                <c:pt idx="65">
                  <c:v>1347.9236111111115</c:v>
                </c:pt>
                <c:pt idx="66">
                  <c:v>1349.3575000000003</c:v>
                </c:pt>
                <c:pt idx="67">
                  <c:v>1353.0838888888873</c:v>
                </c:pt>
                <c:pt idx="68">
                  <c:v>1355.1666666666681</c:v>
                </c:pt>
                <c:pt idx="69">
                  <c:v>1355.1852777777781</c:v>
                </c:pt>
                <c:pt idx="70">
                  <c:v>1355.3166666666691</c:v>
                </c:pt>
                <c:pt idx="71">
                  <c:v>1356.3716666666671</c:v>
                </c:pt>
                <c:pt idx="72">
                  <c:v>1361.544166666667</c:v>
                </c:pt>
              </c:numCache>
            </c:numRef>
          </c:xVal>
          <c:yVal>
            <c:numRef>
              <c:f>'Run26'!$O$4:$O$76</c:f>
              <c:numCache>
                <c:formatCode>General</c:formatCode>
                <c:ptCount val="73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  <c:pt idx="10">
                  <c:v>3</c:v>
                </c:pt>
                <c:pt idx="11">
                  <c:v>3</c:v>
                </c:pt>
                <c:pt idx="12">
                  <c:v>3</c:v>
                </c:pt>
                <c:pt idx="13">
                  <c:v>3</c:v>
                </c:pt>
                <c:pt idx="14">
                  <c:v>4</c:v>
                </c:pt>
                <c:pt idx="15">
                  <c:v>5</c:v>
                </c:pt>
                <c:pt idx="16">
                  <c:v>5</c:v>
                </c:pt>
                <c:pt idx="17">
                  <c:v>5</c:v>
                </c:pt>
                <c:pt idx="18">
                  <c:v>5</c:v>
                </c:pt>
                <c:pt idx="19">
                  <c:v>5</c:v>
                </c:pt>
                <c:pt idx="20">
                  <c:v>5</c:v>
                </c:pt>
                <c:pt idx="21">
                  <c:v>5</c:v>
                </c:pt>
                <c:pt idx="22">
                  <c:v>5</c:v>
                </c:pt>
                <c:pt idx="23">
                  <c:v>5</c:v>
                </c:pt>
                <c:pt idx="24">
                  <c:v>5</c:v>
                </c:pt>
                <c:pt idx="25">
                  <c:v>5</c:v>
                </c:pt>
                <c:pt idx="26">
                  <c:v>6</c:v>
                </c:pt>
                <c:pt idx="27">
                  <c:v>6</c:v>
                </c:pt>
                <c:pt idx="28">
                  <c:v>7</c:v>
                </c:pt>
                <c:pt idx="29">
                  <c:v>7</c:v>
                </c:pt>
                <c:pt idx="30">
                  <c:v>7</c:v>
                </c:pt>
                <c:pt idx="31">
                  <c:v>7</c:v>
                </c:pt>
                <c:pt idx="32">
                  <c:v>7</c:v>
                </c:pt>
                <c:pt idx="33">
                  <c:v>7</c:v>
                </c:pt>
                <c:pt idx="34">
                  <c:v>7</c:v>
                </c:pt>
                <c:pt idx="35">
                  <c:v>8</c:v>
                </c:pt>
                <c:pt idx="36">
                  <c:v>8</c:v>
                </c:pt>
                <c:pt idx="37">
                  <c:v>8</c:v>
                </c:pt>
                <c:pt idx="38">
                  <c:v>8</c:v>
                </c:pt>
                <c:pt idx="39">
                  <c:v>8</c:v>
                </c:pt>
                <c:pt idx="40">
                  <c:v>8</c:v>
                </c:pt>
                <c:pt idx="41">
                  <c:v>8</c:v>
                </c:pt>
                <c:pt idx="42">
                  <c:v>8</c:v>
                </c:pt>
                <c:pt idx="43">
                  <c:v>8</c:v>
                </c:pt>
                <c:pt idx="44">
                  <c:v>9</c:v>
                </c:pt>
                <c:pt idx="45">
                  <c:v>9</c:v>
                </c:pt>
                <c:pt idx="46">
                  <c:v>9</c:v>
                </c:pt>
                <c:pt idx="47">
                  <c:v>9</c:v>
                </c:pt>
                <c:pt idx="48">
                  <c:v>9</c:v>
                </c:pt>
                <c:pt idx="49">
                  <c:v>9</c:v>
                </c:pt>
                <c:pt idx="50">
                  <c:v>9</c:v>
                </c:pt>
                <c:pt idx="51">
                  <c:v>9</c:v>
                </c:pt>
                <c:pt idx="52">
                  <c:v>9</c:v>
                </c:pt>
                <c:pt idx="53">
                  <c:v>9</c:v>
                </c:pt>
                <c:pt idx="54">
                  <c:v>10</c:v>
                </c:pt>
                <c:pt idx="55">
                  <c:v>10</c:v>
                </c:pt>
                <c:pt idx="56">
                  <c:v>10</c:v>
                </c:pt>
                <c:pt idx="57">
                  <c:v>11</c:v>
                </c:pt>
                <c:pt idx="58">
                  <c:v>11</c:v>
                </c:pt>
                <c:pt idx="59">
                  <c:v>12</c:v>
                </c:pt>
                <c:pt idx="60">
                  <c:v>12</c:v>
                </c:pt>
                <c:pt idx="61">
                  <c:v>12</c:v>
                </c:pt>
                <c:pt idx="62">
                  <c:v>12</c:v>
                </c:pt>
                <c:pt idx="63">
                  <c:v>12</c:v>
                </c:pt>
                <c:pt idx="64">
                  <c:v>13</c:v>
                </c:pt>
                <c:pt idx="65">
                  <c:v>13</c:v>
                </c:pt>
                <c:pt idx="66">
                  <c:v>13</c:v>
                </c:pt>
                <c:pt idx="67">
                  <c:v>13</c:v>
                </c:pt>
                <c:pt idx="68">
                  <c:v>13</c:v>
                </c:pt>
                <c:pt idx="69">
                  <c:v>13</c:v>
                </c:pt>
                <c:pt idx="70">
                  <c:v>13</c:v>
                </c:pt>
                <c:pt idx="71">
                  <c:v>13</c:v>
                </c:pt>
                <c:pt idx="72">
                  <c:v>13</c:v>
                </c:pt>
              </c:numCache>
            </c:numRef>
          </c:yVal>
        </c:ser>
        <c:ser>
          <c:idx val="1"/>
          <c:order val="1"/>
          <c:tx>
            <c:strRef>
              <c:f>'Run26'!$P$3</c:f>
              <c:strCache>
                <c:ptCount val="1"/>
                <c:pt idx="0">
                  <c:v>Latter pulse BD</c:v>
                </c:pt>
              </c:strCache>
            </c:strRef>
          </c:tx>
          <c:spPr>
            <a:ln w="28575">
              <a:noFill/>
            </a:ln>
          </c:spPr>
          <c:xVal>
            <c:numRef>
              <c:f>'Run26'!$J$4:$J$76</c:f>
              <c:numCache>
                <c:formatCode>General</c:formatCode>
                <c:ptCount val="73"/>
                <c:pt idx="0">
                  <c:v>1295.0555555555561</c:v>
                </c:pt>
                <c:pt idx="1">
                  <c:v>1295.2222222222226</c:v>
                </c:pt>
                <c:pt idx="2">
                  <c:v>1295.3733333333298</c:v>
                </c:pt>
                <c:pt idx="3">
                  <c:v>1295.3922222222204</c:v>
                </c:pt>
                <c:pt idx="4">
                  <c:v>1295.5925000000004</c:v>
                </c:pt>
                <c:pt idx="5">
                  <c:v>1296.2025000000003</c:v>
                </c:pt>
                <c:pt idx="6">
                  <c:v>1296.2208333333338</c:v>
                </c:pt>
                <c:pt idx="7">
                  <c:v>1296.2391666666681</c:v>
                </c:pt>
                <c:pt idx="8">
                  <c:v>1297.2636111111115</c:v>
                </c:pt>
                <c:pt idx="9">
                  <c:v>1297.2819444444449</c:v>
                </c:pt>
                <c:pt idx="10">
                  <c:v>1297.4852777777808</c:v>
                </c:pt>
                <c:pt idx="11">
                  <c:v>1297.5036111111115</c:v>
                </c:pt>
                <c:pt idx="12">
                  <c:v>1297.7497222222225</c:v>
                </c:pt>
                <c:pt idx="13">
                  <c:v>1298.6388888888894</c:v>
                </c:pt>
                <c:pt idx="14">
                  <c:v>1299.3166666666691</c:v>
                </c:pt>
                <c:pt idx="15">
                  <c:v>1299.3872222222226</c:v>
                </c:pt>
                <c:pt idx="16">
                  <c:v>1299.6536111111116</c:v>
                </c:pt>
                <c:pt idx="17">
                  <c:v>1299.6716666666671</c:v>
                </c:pt>
                <c:pt idx="18">
                  <c:v>1301.5502777777781</c:v>
                </c:pt>
                <c:pt idx="19">
                  <c:v>1301.5686111111115</c:v>
                </c:pt>
                <c:pt idx="20">
                  <c:v>1302.6361111111114</c:v>
                </c:pt>
                <c:pt idx="21">
                  <c:v>1304.2711111111116</c:v>
                </c:pt>
                <c:pt idx="22">
                  <c:v>1304.5919444444448</c:v>
                </c:pt>
                <c:pt idx="23">
                  <c:v>1304.7172222222225</c:v>
                </c:pt>
                <c:pt idx="24">
                  <c:v>1310.3625000000004</c:v>
                </c:pt>
                <c:pt idx="25">
                  <c:v>1310.3811111111108</c:v>
                </c:pt>
                <c:pt idx="26">
                  <c:v>1310.6408333333316</c:v>
                </c:pt>
                <c:pt idx="27">
                  <c:v>1310.6597222222226</c:v>
                </c:pt>
                <c:pt idx="28">
                  <c:v>1311.4363888888893</c:v>
                </c:pt>
                <c:pt idx="29">
                  <c:v>1311.458055555556</c:v>
                </c:pt>
                <c:pt idx="30">
                  <c:v>1311.4763888888892</c:v>
                </c:pt>
                <c:pt idx="31">
                  <c:v>1311.6319444444448</c:v>
                </c:pt>
                <c:pt idx="32">
                  <c:v>1311.9066666666708</c:v>
                </c:pt>
                <c:pt idx="33">
                  <c:v>1311.9250000000011</c:v>
                </c:pt>
                <c:pt idx="34">
                  <c:v>1311.9433333333318</c:v>
                </c:pt>
                <c:pt idx="35">
                  <c:v>1312.1824999999981</c:v>
                </c:pt>
                <c:pt idx="36">
                  <c:v>1313.1583333333306</c:v>
                </c:pt>
                <c:pt idx="37">
                  <c:v>1313.4672222222225</c:v>
                </c:pt>
                <c:pt idx="38">
                  <c:v>1313.4855555555582</c:v>
                </c:pt>
                <c:pt idx="39">
                  <c:v>1313.5722222222205</c:v>
                </c:pt>
                <c:pt idx="40">
                  <c:v>1316.3161111111115</c:v>
                </c:pt>
                <c:pt idx="41">
                  <c:v>1317.114166666667</c:v>
                </c:pt>
                <c:pt idx="42">
                  <c:v>1320.0652777777805</c:v>
                </c:pt>
                <c:pt idx="43">
                  <c:v>1321.287500000001</c:v>
                </c:pt>
                <c:pt idx="44">
                  <c:v>1322.5783333333316</c:v>
                </c:pt>
                <c:pt idx="45">
                  <c:v>1322.5966666666691</c:v>
                </c:pt>
                <c:pt idx="46">
                  <c:v>1322.6150000000005</c:v>
                </c:pt>
                <c:pt idx="47">
                  <c:v>1322.7966666666694</c:v>
                </c:pt>
                <c:pt idx="48">
                  <c:v>1325.5388888888892</c:v>
                </c:pt>
                <c:pt idx="49">
                  <c:v>1325.5572222222227</c:v>
                </c:pt>
                <c:pt idx="50">
                  <c:v>1325.5758333333338</c:v>
                </c:pt>
                <c:pt idx="51">
                  <c:v>1325.8011111111116</c:v>
                </c:pt>
                <c:pt idx="52">
                  <c:v>1325.8197222222227</c:v>
                </c:pt>
                <c:pt idx="53">
                  <c:v>1325.8377777777807</c:v>
                </c:pt>
                <c:pt idx="54">
                  <c:v>1326.7205555555561</c:v>
                </c:pt>
                <c:pt idx="55">
                  <c:v>1329.1294444444427</c:v>
                </c:pt>
                <c:pt idx="56">
                  <c:v>1331.8600000000004</c:v>
                </c:pt>
                <c:pt idx="57">
                  <c:v>1336.324166666667</c:v>
                </c:pt>
                <c:pt idx="58">
                  <c:v>1336.3425000000004</c:v>
                </c:pt>
                <c:pt idx="59">
                  <c:v>1336.5722222222205</c:v>
                </c:pt>
                <c:pt idx="60">
                  <c:v>1336.5911111111116</c:v>
                </c:pt>
                <c:pt idx="61">
                  <c:v>1336.7225000000003</c:v>
                </c:pt>
                <c:pt idx="62">
                  <c:v>1336.8366666666691</c:v>
                </c:pt>
                <c:pt idx="63">
                  <c:v>1336.8552777777802</c:v>
                </c:pt>
                <c:pt idx="64">
                  <c:v>1347.9050000000011</c:v>
                </c:pt>
                <c:pt idx="65">
                  <c:v>1347.9236111111115</c:v>
                </c:pt>
                <c:pt idx="66">
                  <c:v>1349.3575000000003</c:v>
                </c:pt>
                <c:pt idx="67">
                  <c:v>1353.0838888888873</c:v>
                </c:pt>
                <c:pt idx="68">
                  <c:v>1355.1666666666681</c:v>
                </c:pt>
                <c:pt idx="69">
                  <c:v>1355.1852777777781</c:v>
                </c:pt>
                <c:pt idx="70">
                  <c:v>1355.3166666666691</c:v>
                </c:pt>
                <c:pt idx="71">
                  <c:v>1356.3716666666671</c:v>
                </c:pt>
                <c:pt idx="72">
                  <c:v>1361.544166666667</c:v>
                </c:pt>
              </c:numCache>
            </c:numRef>
          </c:xVal>
          <c:yVal>
            <c:numRef>
              <c:f>'Run26'!$P$4:$P$76</c:f>
              <c:numCache>
                <c:formatCode>General</c:formatCode>
                <c:ptCount val="73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3</c:v>
                </c:pt>
                <c:pt idx="9">
                  <c:v>3</c:v>
                </c:pt>
                <c:pt idx="10">
                  <c:v>4</c:v>
                </c:pt>
                <c:pt idx="11">
                  <c:v>4</c:v>
                </c:pt>
                <c:pt idx="12">
                  <c:v>5</c:v>
                </c:pt>
                <c:pt idx="13">
                  <c:v>5</c:v>
                </c:pt>
                <c:pt idx="14">
                  <c:v>5</c:v>
                </c:pt>
                <c:pt idx="15">
                  <c:v>5</c:v>
                </c:pt>
                <c:pt idx="16">
                  <c:v>6</c:v>
                </c:pt>
                <c:pt idx="17">
                  <c:v>6</c:v>
                </c:pt>
                <c:pt idx="18">
                  <c:v>7</c:v>
                </c:pt>
                <c:pt idx="19">
                  <c:v>7</c:v>
                </c:pt>
                <c:pt idx="20">
                  <c:v>7</c:v>
                </c:pt>
                <c:pt idx="21">
                  <c:v>8</c:v>
                </c:pt>
                <c:pt idx="22">
                  <c:v>8</c:v>
                </c:pt>
                <c:pt idx="23">
                  <c:v>8</c:v>
                </c:pt>
                <c:pt idx="24">
                  <c:v>9</c:v>
                </c:pt>
                <c:pt idx="25">
                  <c:v>9</c:v>
                </c:pt>
                <c:pt idx="26">
                  <c:v>9</c:v>
                </c:pt>
                <c:pt idx="27">
                  <c:v>9</c:v>
                </c:pt>
                <c:pt idx="28">
                  <c:v>9</c:v>
                </c:pt>
                <c:pt idx="29">
                  <c:v>9</c:v>
                </c:pt>
                <c:pt idx="30">
                  <c:v>9</c:v>
                </c:pt>
                <c:pt idx="31">
                  <c:v>9</c:v>
                </c:pt>
                <c:pt idx="32">
                  <c:v>10</c:v>
                </c:pt>
                <c:pt idx="33">
                  <c:v>10</c:v>
                </c:pt>
                <c:pt idx="34">
                  <c:v>10</c:v>
                </c:pt>
                <c:pt idx="35">
                  <c:v>10</c:v>
                </c:pt>
                <c:pt idx="36">
                  <c:v>11</c:v>
                </c:pt>
                <c:pt idx="37">
                  <c:v>12</c:v>
                </c:pt>
                <c:pt idx="38">
                  <c:v>12</c:v>
                </c:pt>
                <c:pt idx="39">
                  <c:v>12</c:v>
                </c:pt>
                <c:pt idx="40">
                  <c:v>12</c:v>
                </c:pt>
                <c:pt idx="41">
                  <c:v>12</c:v>
                </c:pt>
                <c:pt idx="42">
                  <c:v>13</c:v>
                </c:pt>
                <c:pt idx="43">
                  <c:v>14</c:v>
                </c:pt>
                <c:pt idx="44">
                  <c:v>14</c:v>
                </c:pt>
                <c:pt idx="45">
                  <c:v>14</c:v>
                </c:pt>
                <c:pt idx="46">
                  <c:v>14</c:v>
                </c:pt>
                <c:pt idx="47">
                  <c:v>15</c:v>
                </c:pt>
                <c:pt idx="48">
                  <c:v>16</c:v>
                </c:pt>
                <c:pt idx="49">
                  <c:v>16</c:v>
                </c:pt>
                <c:pt idx="50">
                  <c:v>16</c:v>
                </c:pt>
                <c:pt idx="51">
                  <c:v>17</c:v>
                </c:pt>
                <c:pt idx="52">
                  <c:v>17</c:v>
                </c:pt>
                <c:pt idx="53">
                  <c:v>17</c:v>
                </c:pt>
                <c:pt idx="54">
                  <c:v>17</c:v>
                </c:pt>
                <c:pt idx="55">
                  <c:v>17</c:v>
                </c:pt>
                <c:pt idx="56">
                  <c:v>17</c:v>
                </c:pt>
                <c:pt idx="57">
                  <c:v>17</c:v>
                </c:pt>
                <c:pt idx="58">
                  <c:v>17</c:v>
                </c:pt>
                <c:pt idx="59">
                  <c:v>17</c:v>
                </c:pt>
                <c:pt idx="60">
                  <c:v>17</c:v>
                </c:pt>
                <c:pt idx="61">
                  <c:v>18</c:v>
                </c:pt>
                <c:pt idx="62">
                  <c:v>19</c:v>
                </c:pt>
                <c:pt idx="63">
                  <c:v>19</c:v>
                </c:pt>
                <c:pt idx="64">
                  <c:v>19</c:v>
                </c:pt>
                <c:pt idx="65">
                  <c:v>19</c:v>
                </c:pt>
                <c:pt idx="66">
                  <c:v>19</c:v>
                </c:pt>
                <c:pt idx="67">
                  <c:v>19</c:v>
                </c:pt>
                <c:pt idx="68">
                  <c:v>20</c:v>
                </c:pt>
                <c:pt idx="69">
                  <c:v>20</c:v>
                </c:pt>
                <c:pt idx="70">
                  <c:v>21</c:v>
                </c:pt>
                <c:pt idx="71">
                  <c:v>21</c:v>
                </c:pt>
                <c:pt idx="72">
                  <c:v>21</c:v>
                </c:pt>
              </c:numCache>
            </c:numRef>
          </c:yVal>
        </c:ser>
        <c:axId val="68236416"/>
        <c:axId val="68237952"/>
      </c:scatterChart>
      <c:valAx>
        <c:axId val="68236416"/>
        <c:scaling>
          <c:orientation val="minMax"/>
        </c:scaling>
        <c:axPos val="b"/>
        <c:majorGridlines/>
        <c:numFmt formatCode="General" sourceLinked="1"/>
        <c:tickLblPos val="nextTo"/>
        <c:crossAx val="68237952"/>
        <c:crosses val="autoZero"/>
        <c:crossBetween val="midCat"/>
      </c:valAx>
      <c:valAx>
        <c:axId val="68237952"/>
        <c:scaling>
          <c:orientation val="minMax"/>
        </c:scaling>
        <c:axPos val="l"/>
        <c:majorGridlines/>
        <c:numFmt formatCode="General" sourceLinked="1"/>
        <c:tickLblPos val="nextTo"/>
        <c:crossAx val="68236416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10811242344706928"/>
          <c:y val="9.2208734324876057E-2"/>
          <c:w val="0.38815551181102381"/>
          <c:h val="0.20990084572761741"/>
        </c:manualLayout>
      </c:layout>
      <c:txPr>
        <a:bodyPr/>
        <a:lstStyle/>
        <a:p>
          <a:pPr>
            <a:defRPr sz="1600" b="1"/>
          </a:pPr>
          <a:endParaRPr lang="ja-JP"/>
        </a:p>
      </c:txPr>
    </c:legend>
    <c:plotVisOnly val="1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54.wmf"/><Relationship Id="rId1" Type="http://schemas.openxmlformats.org/officeDocument/2006/relationships/image" Target="../media/image5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41.wmf"/><Relationship Id="rId1" Type="http://schemas.openxmlformats.org/officeDocument/2006/relationships/image" Target="../media/image40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0.24761</cdr:x>
      <cdr:y>0.18411</cdr:y>
    </cdr:from>
    <cdr:to>
      <cdr:x>0.99761</cdr:x>
      <cdr:y>0.46983</cdr:y>
    </cdr:to>
    <cdr:sp macro="" textlink="">
      <cdr:nvSpPr>
        <cdr:cNvPr id="3" name="直線コネクタ 2"/>
        <cdr:cNvSpPr/>
      </cdr:nvSpPr>
      <cdr:spPr>
        <a:xfrm xmlns:a="http://schemas.openxmlformats.org/drawingml/2006/main" flipV="1">
          <a:off x="998486" y="556814"/>
          <a:ext cx="3024336" cy="864096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ja-JP"/>
        </a:p>
      </cdr:txBody>
    </cdr:sp>
  </cdr:relSizeAnchor>
  <cdr:relSizeAnchor xmlns:cdr="http://schemas.openxmlformats.org/drawingml/2006/chartDrawing">
    <cdr:from>
      <cdr:x>0.19643</cdr:x>
      <cdr:y>0.07143</cdr:y>
    </cdr:from>
    <cdr:to>
      <cdr:x>0.60714</cdr:x>
      <cdr:y>0.83333</cdr:y>
    </cdr:to>
    <cdr:sp macro="" textlink="">
      <cdr:nvSpPr>
        <cdr:cNvPr id="7" name="直線コネクタ 6"/>
        <cdr:cNvSpPr/>
      </cdr:nvSpPr>
      <cdr:spPr>
        <a:xfrm xmlns:a="http://schemas.openxmlformats.org/drawingml/2006/main" flipV="1">
          <a:off x="792088" y="216024"/>
          <a:ext cx="1656184" cy="2304256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ja-JP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622637-4F11-4223-ADD1-9E9F5F4A2F09}" type="datetimeFigureOut">
              <a:rPr kumimoji="1" lang="ja-JP" altLang="en-US" smtClean="0"/>
              <a:pPr/>
              <a:t>2011/5/17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C5D17A-7956-40F3-9313-95ADC04AB0A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/>
              <a:t>Damped</a:t>
            </a:r>
            <a:r>
              <a:rPr kumimoji="1" lang="ja-JP" altLang="en-US" dirty="0" smtClean="0"/>
              <a:t>　放電頻度　約</a:t>
            </a:r>
            <a:r>
              <a:rPr kumimoji="1" lang="en-US" altLang="ja-JP" dirty="0" smtClean="0"/>
              <a:t>100</a:t>
            </a:r>
            <a:r>
              <a:rPr kumimoji="1" lang="ja-JP" altLang="en-US" dirty="0" smtClean="0"/>
              <a:t>倍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温度上昇か？？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21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温度上昇をパラメータとすると　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　　放電頻度が統一的に見えてきた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25</a:t>
            </a:fld>
            <a:endParaRPr kumimoji="1"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3F6677-725E-4048-B198-E4DE96DE39D5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2.bin"/><Relationship Id="rId4" Type="http://schemas.openxmlformats.org/officeDocument/2006/relationships/chart" Target="../charts/char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slideLayout" Target="../slideLayouts/slideLayout6.xml"/><Relationship Id="rId7" Type="http://schemas.openxmlformats.org/officeDocument/2006/relationships/oleObject" Target="../embeddings/oleObject8.bin"/><Relationship Id="rId2" Type="http://schemas.openxmlformats.org/officeDocument/2006/relationships/tags" Target="../tags/tag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27.jpeg"/><Relationship Id="rId4" Type="http://schemas.openxmlformats.org/officeDocument/2006/relationships/notesSlide" Target="../notesSlides/notesSlide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30.gif"/><Relationship Id="rId4" Type="http://schemas.openxmlformats.org/officeDocument/2006/relationships/oleObject" Target="../embeddings/oleObject10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13.bin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0.vml"/><Relationship Id="rId4" Type="http://schemas.openxmlformats.org/officeDocument/2006/relationships/oleObject" Target="../embeddings/oleObject15.bin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467544" y="1340768"/>
            <a:ext cx="8496944" cy="2016224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T24 results and </a:t>
            </a:r>
            <a:br>
              <a:rPr kumimoji="1" lang="en-US" altLang="ja-JP" dirty="0" smtClean="0"/>
            </a:br>
            <a:r>
              <a:rPr kumimoji="1" lang="en-US" altLang="ja-JP" dirty="0" smtClean="0"/>
              <a:t>comparison to the preceding studies </a:t>
            </a:r>
            <a:br>
              <a:rPr kumimoji="1" lang="en-US" altLang="ja-JP" dirty="0" smtClean="0"/>
            </a:br>
            <a:r>
              <a:rPr kumimoji="1" lang="en-US" altLang="ja-JP" dirty="0" smtClean="0"/>
              <a:t>on CLIC prototype structures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en-US" altLang="ja-JP" dirty="0" smtClean="0"/>
              <a:t>May 17, 2011</a:t>
            </a:r>
          </a:p>
          <a:p>
            <a:r>
              <a:rPr kumimoji="1" lang="en-US" altLang="ja-JP" dirty="0" smtClean="0"/>
              <a:t>T. Higo (KEK)</a:t>
            </a:r>
            <a:endParaRPr kumimoji="1"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850106"/>
          </a:xfrm>
        </p:spPr>
        <p:txBody>
          <a:bodyPr>
            <a:noAutofit/>
          </a:bodyPr>
          <a:lstStyle/>
          <a:p>
            <a:r>
              <a:rPr kumimoji="1" lang="en-US" altLang="ja-JP" sz="3600" dirty="0" smtClean="0"/>
              <a:t>Typical ACC BD and followin</a:t>
            </a:r>
            <a:r>
              <a:rPr lang="en-US" altLang="ja-JP" sz="3600" dirty="0" smtClean="0"/>
              <a:t>g</a:t>
            </a:r>
            <a:r>
              <a:rPr kumimoji="1" lang="en-US" altLang="ja-JP" sz="3600" dirty="0" smtClean="0"/>
              <a:t> recovery process</a:t>
            </a:r>
            <a:endParaRPr kumimoji="1" lang="ja-JP" altLang="en-US" sz="3600" dirty="0"/>
          </a:p>
        </p:txBody>
      </p:sp>
      <p:pic>
        <p:nvPicPr>
          <p:cNvPr id="107522" name="Picture 2" descr="C:\Higo\2011\X-band\Nextef\T24_Disk_#3\Pulse Shapes\Run35\ev26_Runno_20110308_101454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717032"/>
            <a:ext cx="2028617" cy="1521885"/>
          </a:xfrm>
          <a:prstGeom prst="rect">
            <a:avLst/>
          </a:prstGeom>
          <a:noFill/>
        </p:spPr>
      </p:pic>
      <p:pic>
        <p:nvPicPr>
          <p:cNvPr id="107523" name="Picture 3" descr="C:\Higo\2011\X-band\Nextef\T24_Disk_#3\Pulse Shapes\Run35\ev26_Runno_20110308_101454_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060848"/>
            <a:ext cx="2124442" cy="1593773"/>
          </a:xfrm>
          <a:prstGeom prst="rect">
            <a:avLst/>
          </a:prstGeom>
          <a:noFill/>
        </p:spPr>
      </p:pic>
      <p:pic>
        <p:nvPicPr>
          <p:cNvPr id="107524" name="Picture 4" descr="C:\Higo\2011\X-band\Nextef\T24_Disk_#3\Pulse Shapes\Run35\ev30_Runno_20110308_102327_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3717032"/>
            <a:ext cx="1944216" cy="1458566"/>
          </a:xfrm>
          <a:prstGeom prst="rect">
            <a:avLst/>
          </a:prstGeom>
          <a:noFill/>
        </p:spPr>
      </p:pic>
      <p:pic>
        <p:nvPicPr>
          <p:cNvPr id="107525" name="Picture 5" descr="C:\Higo\2011\X-band\Nextef\T24_Disk_#3\Pulse Shapes\Run35\ev27_Runno_20110308_101600_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5816" y="3645024"/>
            <a:ext cx="2088232" cy="1566609"/>
          </a:xfrm>
          <a:prstGeom prst="rect">
            <a:avLst/>
          </a:prstGeom>
          <a:noFill/>
        </p:spPr>
      </p:pic>
      <p:pic>
        <p:nvPicPr>
          <p:cNvPr id="107526" name="Picture 6" descr="C:\Higo\2011\X-band\Nextef\T24_Disk_#3\Pulse Shapes\Run35\ev27_Runno_20110308_101600_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7824" y="2060848"/>
            <a:ext cx="2028617" cy="1521885"/>
          </a:xfrm>
          <a:prstGeom prst="rect">
            <a:avLst/>
          </a:prstGeom>
          <a:noFill/>
        </p:spPr>
      </p:pic>
      <p:pic>
        <p:nvPicPr>
          <p:cNvPr id="107527" name="Picture 7" descr="C:\Higo\2011\X-band\Nextef\T24_Disk_#3\Pulse Shapes\Run35\ev30_Runno_20110308_102327_2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168" y="2060848"/>
            <a:ext cx="2028617" cy="1521885"/>
          </a:xfrm>
          <a:prstGeom prst="rect">
            <a:avLst/>
          </a:prstGeom>
          <a:noFill/>
        </p:spPr>
      </p:pic>
      <p:sp>
        <p:nvSpPr>
          <p:cNvPr id="13" name="テキスト ボックス 12"/>
          <p:cNvSpPr txBox="1"/>
          <p:nvPr/>
        </p:nvSpPr>
        <p:spPr>
          <a:xfrm>
            <a:off x="971600" y="1556792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/>
              <a:t>Ev26</a:t>
            </a:r>
            <a:endParaRPr kumimoji="1" lang="ja-JP" altLang="en-US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3491880" y="1556792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/>
              <a:t>Ev27-29</a:t>
            </a:r>
            <a:endParaRPr kumimoji="1" lang="ja-JP" altLang="en-US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6516216" y="1556792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/>
              <a:t>Ev30</a:t>
            </a:r>
            <a:endParaRPr kumimoji="1" lang="ja-JP" altLang="en-US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1043608" y="551723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/>
              <a:t>ACC BD</a:t>
            </a:r>
            <a:endParaRPr kumimoji="1" lang="ja-JP" altLang="en-US" dirty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3131840" y="5229200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/>
              <a:t>1</a:t>
            </a:r>
            <a:r>
              <a:rPr kumimoji="1" lang="en-US" altLang="ja-JP" baseline="30000" dirty="0" smtClean="0"/>
              <a:t>st</a:t>
            </a:r>
            <a:r>
              <a:rPr kumimoji="1" lang="en-US" altLang="ja-JP" dirty="0" smtClean="0"/>
              <a:t> pulse BD</a:t>
            </a:r>
          </a:p>
          <a:p>
            <a:pPr algn="ctr"/>
            <a:r>
              <a:rPr lang="en-US" altLang="ja-JP" dirty="0" smtClean="0"/>
              <a:t>Recovery process</a:t>
            </a:r>
            <a:endParaRPr kumimoji="1" lang="ja-JP" altLang="en-US" dirty="0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444208" y="5301208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/>
              <a:t>Next </a:t>
            </a:r>
          </a:p>
          <a:p>
            <a:pPr algn="ctr"/>
            <a:r>
              <a:rPr kumimoji="1" lang="en-US" altLang="ja-JP" dirty="0" smtClean="0"/>
              <a:t>ACC BD</a:t>
            </a:r>
            <a:endParaRPr kumimoji="1" lang="ja-JP" altLang="en-US" dirty="0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1619672" y="116632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Run35</a:t>
            </a:r>
            <a:endParaRPr kumimoji="1" lang="ja-JP" altLang="en-US" sz="2400" dirty="0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0" y="0"/>
            <a:ext cx="1584176" cy="707886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dirty="0" smtClean="0">
                <a:solidFill>
                  <a:srgbClr val="FF0000"/>
                </a:solidFill>
              </a:rPr>
              <a:t>T24</a:t>
            </a:r>
            <a:endParaRPr kumimoji="1" lang="ja-JP" altLang="en-US" sz="4000" dirty="0">
              <a:solidFill>
                <a:srgbClr val="FF0000"/>
              </a:solidFill>
            </a:endParaRPr>
          </a:p>
        </p:txBody>
      </p:sp>
      <p:sp>
        <p:nvSpPr>
          <p:cNvPr id="22" name="右矢印 21"/>
          <p:cNvSpPr/>
          <p:nvPr/>
        </p:nvSpPr>
        <p:spPr>
          <a:xfrm>
            <a:off x="2627784" y="3140968"/>
            <a:ext cx="216024" cy="1008112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4" name="直線コネクタ 23"/>
          <p:cNvCxnSpPr/>
          <p:nvPr/>
        </p:nvCxnSpPr>
        <p:spPr>
          <a:xfrm rot="5400000">
            <a:off x="3923928" y="3861048"/>
            <a:ext cx="3168352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右矢印 26"/>
          <p:cNvSpPr/>
          <p:nvPr/>
        </p:nvSpPr>
        <p:spPr>
          <a:xfrm>
            <a:off x="5220072" y="1988840"/>
            <a:ext cx="576064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4644008" y="1412776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/>
              <a:t>A few hundred pulses</a:t>
            </a:r>
            <a:endParaRPr kumimoji="1" lang="ja-JP" altLang="en-US" dirty="0"/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2339752" y="1340768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/>
              <a:t>Each by 1 pulse</a:t>
            </a:r>
            <a:endParaRPr kumimoji="1" lang="ja-JP" altLang="en-US" dirty="0"/>
          </a:p>
        </p:txBody>
      </p:sp>
      <p:sp>
        <p:nvSpPr>
          <p:cNvPr id="31" name="右矢印 30"/>
          <p:cNvSpPr/>
          <p:nvPr/>
        </p:nvSpPr>
        <p:spPr>
          <a:xfrm>
            <a:off x="2483768" y="1916832"/>
            <a:ext cx="576064" cy="216024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611560" y="5949280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>
                <a:solidFill>
                  <a:srgbClr val="00B0F0"/>
                </a:solidFill>
              </a:rPr>
              <a:t>Later in a pulse</a:t>
            </a:r>
            <a:endParaRPr kumimoji="1" lang="ja-JP" altLang="en-US" dirty="0">
              <a:solidFill>
                <a:srgbClr val="00B0F0"/>
              </a:solidFill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2915816" y="5877272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>
                <a:solidFill>
                  <a:srgbClr val="00B0F0"/>
                </a:solidFill>
              </a:rPr>
              <a:t>From the beginning of a pulse</a:t>
            </a:r>
            <a:endParaRPr kumimoji="1" lang="ja-JP" altLang="en-US" dirty="0">
              <a:solidFill>
                <a:srgbClr val="00B0F0"/>
              </a:solidFill>
            </a:endParaRPr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6228184" y="5877272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 smtClean="0">
                <a:solidFill>
                  <a:srgbClr val="00B0F0"/>
                </a:solidFill>
              </a:rPr>
              <a:t>Again at l</a:t>
            </a:r>
            <a:r>
              <a:rPr kumimoji="1" lang="en-US" altLang="ja-JP" dirty="0" smtClean="0">
                <a:solidFill>
                  <a:srgbClr val="00B0F0"/>
                </a:solidFill>
              </a:rPr>
              <a:t>ater in a pulse</a:t>
            </a:r>
            <a:endParaRPr kumimoji="1" lang="ja-JP" altLang="en-US" dirty="0">
              <a:solidFill>
                <a:srgbClr val="00B0F0"/>
              </a:solidFill>
            </a:endParaRPr>
          </a:p>
        </p:txBody>
      </p:sp>
      <p:sp>
        <p:nvSpPr>
          <p:cNvPr id="29" name="日付プレースホルダ 2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35" name="スライド番号プレースホルダ 3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10</a:t>
            </a:fld>
            <a:endParaRPr kumimoji="1" lang="ja-JP" altLang="en-US"/>
          </a:p>
        </p:txBody>
      </p:sp>
      <p:sp>
        <p:nvSpPr>
          <p:cNvPr id="36" name="フッター プレースホルダ 3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928992" cy="1143000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T24#3  Run16 goal 110MV/m at 252nsec</a:t>
            </a:r>
            <a:endParaRPr kumimoji="1" lang="ja-JP" altLang="en-US" dirty="0"/>
          </a:p>
        </p:txBody>
      </p:sp>
      <p:graphicFrame>
        <p:nvGraphicFramePr>
          <p:cNvPr id="5" name="グラフ 4"/>
          <p:cNvGraphicFramePr/>
          <p:nvPr/>
        </p:nvGraphicFramePr>
        <p:xfrm>
          <a:off x="611560" y="2204864"/>
          <a:ext cx="4032448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" name="グループ化 13"/>
          <p:cNvGrpSpPr/>
          <p:nvPr/>
        </p:nvGrpSpPr>
        <p:grpSpPr>
          <a:xfrm>
            <a:off x="4572000" y="2204864"/>
            <a:ext cx="4181475" cy="2771775"/>
            <a:chOff x="0" y="0"/>
            <a:chExt cx="4181475" cy="2771775"/>
          </a:xfrm>
        </p:grpSpPr>
        <p:grpSp>
          <p:nvGrpSpPr>
            <p:cNvPr id="7" name="グループ化 14"/>
            <p:cNvGrpSpPr/>
            <p:nvPr/>
          </p:nvGrpSpPr>
          <p:grpSpPr>
            <a:xfrm>
              <a:off x="0" y="0"/>
              <a:ext cx="4181475" cy="2771775"/>
              <a:chOff x="0" y="0"/>
              <a:chExt cx="4181475" cy="2771775"/>
            </a:xfrm>
          </p:grpSpPr>
          <p:graphicFrame>
            <p:nvGraphicFramePr>
              <p:cNvPr id="17" name="グラフ 16"/>
              <p:cNvGraphicFramePr/>
              <p:nvPr/>
            </p:nvGraphicFramePr>
            <p:xfrm>
              <a:off x="0" y="0"/>
              <a:ext cx="4181475" cy="2771775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18" name="テキスト ボックス 7"/>
              <p:cNvSpPr txBox="1"/>
              <p:nvPr/>
            </p:nvSpPr>
            <p:spPr>
              <a:xfrm>
                <a:off x="1952625" y="219076"/>
                <a:ext cx="1790700" cy="495300"/>
              </a:xfrm>
              <a:prstGeom prst="rect">
                <a:avLst/>
              </a:prstGeom>
              <a:solidFill>
                <a:schemeClr val="lt1"/>
              </a:solidFill>
              <a:ln w="9525" cmpd="sng">
                <a:solidFill>
                  <a:schemeClr val="lt1">
                    <a:shade val="5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t"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en-US" altLang="ja-JP" sz="2400"/>
                  <a:t>BDR vs time</a:t>
                </a:r>
                <a:endParaRPr kumimoji="1" lang="ja-JP" altLang="en-US" sz="2400"/>
              </a:p>
            </p:txBody>
          </p:sp>
        </p:grpSp>
        <p:cxnSp>
          <p:nvCxnSpPr>
            <p:cNvPr id="16" name="直線コネクタ 15"/>
            <p:cNvCxnSpPr/>
            <p:nvPr/>
          </p:nvCxnSpPr>
          <p:spPr>
            <a:xfrm>
              <a:off x="485775" y="447676"/>
              <a:ext cx="3648075" cy="127635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0" name="オブジェクト 19"/>
          <p:cNvGraphicFramePr>
            <a:graphicFrameLocks noChangeAspect="1"/>
          </p:cNvGraphicFramePr>
          <p:nvPr/>
        </p:nvGraphicFramePr>
        <p:xfrm>
          <a:off x="6156176" y="5013176"/>
          <a:ext cx="1839688" cy="792088"/>
        </p:xfrm>
        <a:graphic>
          <a:graphicData uri="http://schemas.openxmlformats.org/presentationml/2006/ole">
            <p:oleObj spid="_x0000_s141314" name="数式" r:id="rId5" imgW="914400" imgH="393480" progId="Equation.3">
              <p:embed/>
            </p:oleObj>
          </a:graphicData>
        </a:graphic>
      </p:graphicFrame>
      <p:sp>
        <p:nvSpPr>
          <p:cNvPr id="13" name="日付プレースホルダ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14" name="スライド番号プレースホルダ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11</a:t>
            </a:fld>
            <a:endParaRPr kumimoji="1" lang="ja-JP" altLang="en-US"/>
          </a:p>
        </p:txBody>
      </p:sp>
      <p:sp>
        <p:nvSpPr>
          <p:cNvPr id="15" name="フッター プレースホルダ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3" name="Object 1"/>
          <p:cNvGraphicFramePr>
            <a:graphicFrameLocks noChangeAspect="1"/>
          </p:cNvGraphicFramePr>
          <p:nvPr/>
        </p:nvGraphicFramePr>
        <p:xfrm>
          <a:off x="6804248" y="2780928"/>
          <a:ext cx="1671638" cy="719138"/>
        </p:xfrm>
        <a:graphic>
          <a:graphicData uri="http://schemas.openxmlformats.org/presentationml/2006/ole">
            <p:oleObj spid="_x0000_s140290" name="数式" r:id="rId3" imgW="914400" imgH="393480" progId="Equation.3">
              <p:embed/>
            </p:oleObj>
          </a:graphicData>
        </a:graphic>
      </p:graphicFrame>
      <p:sp>
        <p:nvSpPr>
          <p:cNvPr id="4" name="テキスト ボックス 1"/>
          <p:cNvSpPr txBox="1"/>
          <p:nvPr/>
        </p:nvSpPr>
        <p:spPr>
          <a:xfrm>
            <a:off x="1000100" y="1142984"/>
            <a:ext cx="7429552" cy="128588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80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TD18_Disk_#2  BDR~ 1.3 x 10</a:t>
            </a:r>
            <a:r>
              <a:rPr lang="en-US" altLang="ja-JP" sz="2800" baseline="3000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-5</a:t>
            </a:r>
            <a:r>
              <a:rPr lang="en-US" altLang="ja-JP" sz="280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ja-JP" sz="28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/pulse/m</a:t>
            </a:r>
            <a:r>
              <a:rPr lang="en-US" altLang="ja-JP" sz="280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]</a:t>
            </a:r>
            <a:endParaRPr lang="en-US" altLang="ja-JP" sz="2800" baseline="0" dirty="0">
              <a:solidFill>
                <a:srgbClr val="FF0000"/>
              </a:solidFill>
            </a:endParaRPr>
          </a:p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800" baseline="0" dirty="0">
                <a:solidFill>
                  <a:srgbClr val="FF0000"/>
                </a:solidFill>
              </a:rPr>
              <a:t>      d</a:t>
            </a:r>
            <a:r>
              <a:rPr lang="en-US" altLang="ja-JP" sz="28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uring Run 51&amp;52  (60MW, 252ns</a:t>
            </a:r>
            <a:r>
              <a:rPr lang="en-US" altLang="ja-JP" sz="280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)</a:t>
            </a:r>
          </a:p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800" dirty="0" smtClean="0">
                <a:solidFill>
                  <a:srgbClr val="FF0000"/>
                </a:solidFill>
              </a:rPr>
              <a:t>          as of the total RF-ON period of 2255 hours</a:t>
            </a:r>
            <a:r>
              <a:rPr lang="en-US" altLang="ja-JP" sz="280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</a:t>
            </a:r>
            <a:endParaRPr lang="ja-JP" altLang="ja-JP" sz="2800" dirty="0">
              <a:solidFill>
                <a:srgbClr val="FF0000"/>
              </a:solidFill>
            </a:endParaRPr>
          </a:p>
        </p:txBody>
      </p:sp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071570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TD18_#2 at 252 ns</a:t>
            </a:r>
            <a:endParaRPr kumimoji="1" lang="ja-JP" altLang="en-US" dirty="0"/>
          </a:p>
        </p:txBody>
      </p:sp>
      <p:sp>
        <p:nvSpPr>
          <p:cNvPr id="7" name="テキスト ボックス 1"/>
          <p:cNvSpPr txBox="1"/>
          <p:nvPr/>
        </p:nvSpPr>
        <p:spPr>
          <a:xfrm>
            <a:off x="857224" y="5786454"/>
            <a:ext cx="7215238" cy="500066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400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Still decreasing in a logarithmic time scale </a:t>
            </a:r>
            <a:r>
              <a:rPr lang="en-US" altLang="ja-JP" sz="2400" dirty="0" smtClean="0">
                <a:solidFill>
                  <a:srgbClr val="00B050"/>
                </a:solidFill>
              </a:rPr>
              <a:t>BDR ~ t^-0.38</a:t>
            </a:r>
            <a:endParaRPr lang="ja-JP" altLang="ja-JP" sz="2400" dirty="0">
              <a:solidFill>
                <a:srgbClr val="00B050"/>
              </a:solidFill>
            </a:endParaRPr>
          </a:p>
        </p:txBody>
      </p:sp>
      <p:cxnSp>
        <p:nvCxnSpPr>
          <p:cNvPr id="9" name="直線コネクタ 8"/>
          <p:cNvCxnSpPr/>
          <p:nvPr/>
        </p:nvCxnSpPr>
        <p:spPr>
          <a:xfrm>
            <a:off x="5357818" y="2857496"/>
            <a:ext cx="3000396" cy="2571768"/>
          </a:xfrm>
          <a:prstGeom prst="line">
            <a:avLst/>
          </a:prstGeom>
          <a:ln w="28575">
            <a:solidFill>
              <a:srgbClr val="92D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グラフ 15"/>
          <p:cNvGraphicFramePr/>
          <p:nvPr/>
        </p:nvGraphicFramePr>
        <p:xfrm>
          <a:off x="4500562" y="2428868"/>
          <a:ext cx="4357686" cy="3429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テキスト ボックス 21"/>
          <p:cNvSpPr txBox="1"/>
          <p:nvPr/>
        </p:nvSpPr>
        <p:spPr>
          <a:xfrm rot="16200000">
            <a:off x="3497565" y="3783356"/>
            <a:ext cx="164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BDR</a:t>
            </a:r>
          </a:p>
          <a:p>
            <a:r>
              <a:rPr lang="en-US" altLang="ja-JP" dirty="0" smtClean="0"/>
              <a:t>10^-6 /pulse/m</a:t>
            </a:r>
            <a:endParaRPr kumimoji="1" lang="ja-JP" altLang="en-US" dirty="0"/>
          </a:p>
        </p:txBody>
      </p:sp>
      <p:graphicFrame>
        <p:nvGraphicFramePr>
          <p:cNvPr id="13" name="グラフ 12"/>
          <p:cNvGraphicFramePr/>
          <p:nvPr/>
        </p:nvGraphicFramePr>
        <p:xfrm>
          <a:off x="611560" y="2708920"/>
          <a:ext cx="3438714" cy="3018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テキスト ボックス 13"/>
          <p:cNvSpPr txBox="1"/>
          <p:nvPr/>
        </p:nvSpPr>
        <p:spPr>
          <a:xfrm rot="16200000">
            <a:off x="43847" y="3780689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# BD</a:t>
            </a:r>
            <a:endParaRPr kumimoji="1" lang="ja-JP" altLang="en-US" dirty="0"/>
          </a:p>
        </p:txBody>
      </p:sp>
      <p:cxnSp>
        <p:nvCxnSpPr>
          <p:cNvPr id="17" name="直線コネクタ 16"/>
          <p:cNvCxnSpPr/>
          <p:nvPr/>
        </p:nvCxnSpPr>
        <p:spPr>
          <a:xfrm rot="10800000" flipV="1">
            <a:off x="611560" y="2636912"/>
            <a:ext cx="2808312" cy="2736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/>
          <p:cNvCxnSpPr/>
          <p:nvPr/>
        </p:nvCxnSpPr>
        <p:spPr>
          <a:xfrm rot="5400000">
            <a:off x="31304" y="4297288"/>
            <a:ext cx="2456656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日付プレースホルダ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20" name="スライド番号プレースホルダ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  <p:sp>
        <p:nvSpPr>
          <p:cNvPr id="21" name="フッター プレースホルダ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kumimoji="1" lang="en-US" altLang="ja-JP" dirty="0" smtClean="0"/>
              <a:t>BDR </a:t>
            </a:r>
            <a:r>
              <a:rPr kumimoji="1" lang="en-US" altLang="ja-JP" dirty="0" err="1" smtClean="0"/>
              <a:t>vs</a:t>
            </a:r>
            <a:r>
              <a:rPr kumimoji="1" lang="en-US" altLang="ja-JP" dirty="0" smtClean="0"/>
              <a:t> </a:t>
            </a:r>
            <a:r>
              <a:rPr kumimoji="1" lang="en-US" altLang="ja-JP" dirty="0" err="1" smtClean="0"/>
              <a:t>Eacc</a:t>
            </a:r>
            <a:endParaRPr kumimoji="1" lang="ja-JP" altLang="en-US" dirty="0"/>
          </a:p>
        </p:txBody>
      </p:sp>
      <p:sp>
        <p:nvSpPr>
          <p:cNvPr id="6" name="コンテンツ プレースホルダ 5"/>
          <p:cNvSpPr>
            <a:spLocks noGrp="1"/>
          </p:cNvSpPr>
          <p:nvPr>
            <p:ph idx="4294967295"/>
          </p:nvPr>
        </p:nvSpPr>
        <p:spPr>
          <a:xfrm>
            <a:off x="1619672" y="1628800"/>
            <a:ext cx="6048672" cy="4176464"/>
          </a:xfrm>
        </p:spPr>
        <p:txBody>
          <a:bodyPr>
            <a:normAutofit fontScale="92500" lnSpcReduction="10000"/>
          </a:bodyPr>
          <a:lstStyle/>
          <a:p>
            <a:r>
              <a:rPr lang="en-US" altLang="ja-JP" dirty="0" smtClean="0"/>
              <a:t>Exponential slope at 100 MV/m</a:t>
            </a:r>
          </a:p>
          <a:p>
            <a:pPr lvl="1">
              <a:buNone/>
            </a:pPr>
            <a:r>
              <a:rPr lang="en-US" altLang="ja-JP" dirty="0" smtClean="0"/>
              <a:t>	   for 10MV/m</a:t>
            </a:r>
            <a:endParaRPr kumimoji="1" lang="en-US" altLang="ja-JP" dirty="0" smtClean="0"/>
          </a:p>
          <a:p>
            <a:pPr lvl="1"/>
            <a:r>
              <a:rPr lang="en-US" altLang="ja-JP" dirty="0" smtClean="0"/>
              <a:t>T18 	X10 </a:t>
            </a:r>
          </a:p>
          <a:p>
            <a:pPr lvl="1"/>
            <a:r>
              <a:rPr lang="en-US" altLang="ja-JP" dirty="0" smtClean="0">
                <a:solidFill>
                  <a:srgbClr val="FF0000"/>
                </a:solidFill>
              </a:rPr>
              <a:t>TD18</a:t>
            </a:r>
            <a:r>
              <a:rPr lang="en-US" altLang="ja-JP" dirty="0" smtClean="0"/>
              <a:t> 	</a:t>
            </a:r>
            <a:r>
              <a:rPr lang="en-US" altLang="ja-JP" dirty="0" smtClean="0">
                <a:solidFill>
                  <a:srgbClr val="FF0000"/>
                </a:solidFill>
              </a:rPr>
              <a:t>X20</a:t>
            </a:r>
            <a:r>
              <a:rPr lang="en-US" altLang="ja-JP" dirty="0" smtClean="0"/>
              <a:t> </a:t>
            </a:r>
          </a:p>
          <a:p>
            <a:pPr lvl="1"/>
            <a:r>
              <a:rPr lang="en-US" altLang="ja-JP" dirty="0" smtClean="0"/>
              <a:t>T24	X10</a:t>
            </a:r>
          </a:p>
          <a:p>
            <a:r>
              <a:rPr lang="en-US" altLang="ja-JP" dirty="0" smtClean="0"/>
              <a:t>Power index “n” as </a:t>
            </a:r>
            <a:r>
              <a:rPr lang="en-US" altLang="ja-JP" dirty="0" err="1" smtClean="0"/>
              <a:t>E</a:t>
            </a:r>
            <a:r>
              <a:rPr lang="en-US" altLang="ja-JP" baseline="-25000" dirty="0" err="1" smtClean="0"/>
              <a:t>acc</a:t>
            </a:r>
            <a:r>
              <a:rPr lang="en-US" altLang="ja-JP" baseline="30000" dirty="0" err="1" smtClean="0"/>
              <a:t>n</a:t>
            </a:r>
            <a:endParaRPr lang="en-US" altLang="ja-JP" baseline="30000" dirty="0" smtClean="0"/>
          </a:p>
          <a:p>
            <a:pPr lvl="1"/>
            <a:r>
              <a:rPr lang="en-US" altLang="ja-JP" dirty="0" smtClean="0"/>
              <a:t>T18 	n= 26</a:t>
            </a:r>
            <a:endParaRPr lang="en-US" altLang="ja-JP" baseline="30000" dirty="0" smtClean="0"/>
          </a:p>
          <a:p>
            <a:pPr lvl="1"/>
            <a:r>
              <a:rPr lang="en-US" altLang="ja-JP" dirty="0" smtClean="0">
                <a:solidFill>
                  <a:srgbClr val="FF0000"/>
                </a:solidFill>
              </a:rPr>
              <a:t>TD18 	n=25-29</a:t>
            </a:r>
          </a:p>
          <a:p>
            <a:pPr lvl="1"/>
            <a:r>
              <a:rPr lang="en-US" altLang="ja-JP" dirty="0" smtClean="0"/>
              <a:t>T18	n=22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8" name="スライド番号プレースホル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13</a:t>
            </a:fld>
            <a:endParaRPr kumimoji="1" lang="ja-JP" altLang="en-US"/>
          </a:p>
        </p:txBody>
      </p:sp>
      <p:sp>
        <p:nvSpPr>
          <p:cNvPr id="9" name="フッター プレースホルダ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928670"/>
          </a:xfrm>
        </p:spPr>
        <p:txBody>
          <a:bodyPr/>
          <a:lstStyle/>
          <a:p>
            <a:r>
              <a:rPr kumimoji="1" lang="en-US" altLang="ja-JP" dirty="0" smtClean="0"/>
              <a:t>Breakdown rate</a:t>
            </a:r>
            <a:endParaRPr kumimoji="1" lang="ja-JP" altLang="en-US" dirty="0"/>
          </a:p>
        </p:txBody>
      </p:sp>
      <p:graphicFrame>
        <p:nvGraphicFramePr>
          <p:cNvPr id="67588" name="Object 4"/>
          <p:cNvGraphicFramePr>
            <a:graphicFrameLocks noChangeAspect="1"/>
          </p:cNvGraphicFramePr>
          <p:nvPr/>
        </p:nvGraphicFramePr>
        <p:xfrm>
          <a:off x="285720" y="642918"/>
          <a:ext cx="8321675" cy="5810250"/>
        </p:xfrm>
        <a:graphic>
          <a:graphicData uri="http://schemas.openxmlformats.org/presentationml/2006/ole">
            <p:oleObj spid="_x0000_s49154" name="KGPlot" r:id="rId3" imgW="8321400" imgH="5810040" progId="KGraph_Plot">
              <p:embed/>
            </p:oleObj>
          </a:graphicData>
        </a:graphic>
      </p:graphicFrame>
      <p:sp>
        <p:nvSpPr>
          <p:cNvPr id="4" name="テキスト ボックス 3"/>
          <p:cNvSpPr txBox="1"/>
          <p:nvPr/>
        </p:nvSpPr>
        <p:spPr>
          <a:xfrm>
            <a:off x="0" y="0"/>
            <a:ext cx="1584176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dirty="0" smtClean="0">
                <a:solidFill>
                  <a:srgbClr val="FF0000"/>
                </a:solidFill>
              </a:rPr>
              <a:t>T18#2</a:t>
            </a:r>
            <a:endParaRPr kumimoji="1" lang="ja-JP" altLang="en-US" sz="4000" dirty="0">
              <a:solidFill>
                <a:srgbClr val="FF0000"/>
              </a:solidFill>
            </a:endParaRPr>
          </a:p>
        </p:txBody>
      </p:sp>
      <p:sp>
        <p:nvSpPr>
          <p:cNvPr id="8" name="日付プレースホルダ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14</a:t>
            </a:fld>
            <a:endParaRPr kumimoji="1" lang="ja-JP" altLang="en-US"/>
          </a:p>
        </p:txBody>
      </p:sp>
      <p:sp>
        <p:nvSpPr>
          <p:cNvPr id="10" name="フッター プレースホル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99592" y="0"/>
            <a:ext cx="7344816" cy="954360"/>
          </a:xfrm>
        </p:spPr>
        <p:txBody>
          <a:bodyPr>
            <a:noAutofit/>
          </a:bodyPr>
          <a:lstStyle/>
          <a:p>
            <a:r>
              <a:rPr kumimoji="1" lang="en-US" altLang="ja-JP" sz="3600" dirty="0" smtClean="0"/>
              <a:t>Releva</a:t>
            </a:r>
            <a:r>
              <a:rPr lang="en-US" altLang="ja-JP" sz="3600" dirty="0" smtClean="0"/>
              <a:t>n</a:t>
            </a:r>
            <a:r>
              <a:rPr kumimoji="1" lang="en-US" altLang="ja-JP" sz="3600" dirty="0" smtClean="0"/>
              <a:t>t data points of BDR </a:t>
            </a:r>
            <a:r>
              <a:rPr kumimoji="1" lang="en-US" altLang="ja-JP" sz="3600" dirty="0" err="1" smtClean="0"/>
              <a:t>vs</a:t>
            </a:r>
            <a:r>
              <a:rPr kumimoji="1" lang="en-US" altLang="ja-JP" sz="3600" dirty="0" smtClean="0"/>
              <a:t> </a:t>
            </a:r>
            <a:r>
              <a:rPr kumimoji="1" lang="en-US" altLang="ja-JP" sz="3600" dirty="0" err="1" smtClean="0"/>
              <a:t>Eacc</a:t>
            </a:r>
            <a:endParaRPr kumimoji="1" lang="ja-JP" altLang="en-US" sz="3600" dirty="0"/>
          </a:p>
        </p:txBody>
      </p:sp>
      <p:pic>
        <p:nvPicPr>
          <p:cNvPr id="2050" name="Picture 2" descr="C:\Higo\2010\Reports_Papers_Conferences_Talks\101011-15 IWLC10 CERN\Higo presentation\101017 BDR vs Eacc aselected point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980728"/>
            <a:ext cx="5078986" cy="4429472"/>
          </a:xfrm>
          <a:prstGeom prst="rect">
            <a:avLst/>
          </a:prstGeom>
          <a:noFill/>
        </p:spPr>
      </p:pic>
      <p:sp>
        <p:nvSpPr>
          <p:cNvPr id="7" name="テキスト ボックス 6"/>
          <p:cNvSpPr txBox="1"/>
          <p:nvPr/>
        </p:nvSpPr>
        <p:spPr>
          <a:xfrm>
            <a:off x="755576" y="5661248"/>
            <a:ext cx="7848872" cy="4616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>
                <a:solidFill>
                  <a:srgbClr val="0070C0"/>
                </a:solidFill>
              </a:rPr>
              <a:t>Steep rise as </a:t>
            </a:r>
            <a:r>
              <a:rPr kumimoji="1" lang="en-US" altLang="ja-JP" sz="2400" dirty="0" err="1" smtClean="0">
                <a:solidFill>
                  <a:srgbClr val="0070C0"/>
                </a:solidFill>
              </a:rPr>
              <a:t>Eacc</a:t>
            </a:r>
            <a:r>
              <a:rPr kumimoji="1" lang="en-US" altLang="ja-JP" sz="2400" dirty="0" smtClean="0">
                <a:solidFill>
                  <a:srgbClr val="0070C0"/>
                </a:solidFill>
              </a:rPr>
              <a:t>, 10 times per 10 MV/m, less steep tha</a:t>
            </a:r>
            <a:r>
              <a:rPr lang="en-US" altLang="ja-JP" sz="2400" dirty="0" smtClean="0">
                <a:solidFill>
                  <a:srgbClr val="0070C0"/>
                </a:solidFill>
              </a:rPr>
              <a:t>n T18</a:t>
            </a:r>
            <a:endParaRPr kumimoji="1" lang="ja-JP" altLang="en-US" sz="2400" dirty="0">
              <a:solidFill>
                <a:srgbClr val="0070C0"/>
              </a:solidFill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0" y="0"/>
            <a:ext cx="1584176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dirty="0" smtClean="0">
                <a:solidFill>
                  <a:srgbClr val="FF0000"/>
                </a:solidFill>
              </a:rPr>
              <a:t>TD18</a:t>
            </a:r>
            <a:endParaRPr kumimoji="1" lang="ja-JP" altLang="en-US" sz="4000" dirty="0">
              <a:solidFill>
                <a:srgbClr val="FF0000"/>
              </a:solidFill>
            </a:endParaRPr>
          </a:p>
        </p:txBody>
      </p:sp>
      <p:sp>
        <p:nvSpPr>
          <p:cNvPr id="9" name="日付プレースホルダ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10" name="スライド番号プレースホル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15</a:t>
            </a:fld>
            <a:endParaRPr kumimoji="1" lang="ja-JP" altLang="en-US"/>
          </a:p>
        </p:txBody>
      </p:sp>
      <p:sp>
        <p:nvSpPr>
          <p:cNvPr id="11" name="フッター プレースホル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460432" cy="1080120"/>
          </a:xfrm>
        </p:spPr>
        <p:txBody>
          <a:bodyPr>
            <a:noAutofit/>
          </a:bodyPr>
          <a:lstStyle/>
          <a:p>
            <a:r>
              <a:rPr kumimoji="1" lang="en-US" altLang="ja-JP" sz="4000" dirty="0" smtClean="0"/>
              <a:t>T24#3  BDR evolution at 252ns</a:t>
            </a:r>
            <a:endParaRPr kumimoji="1" lang="ja-JP" altLang="en-US" sz="4000" dirty="0"/>
          </a:p>
        </p:txBody>
      </p:sp>
      <p:pic>
        <p:nvPicPr>
          <p:cNvPr id="27650" name="Picture 2" descr="C:\Higo\2011\X-band\Nextef\T24_Disk_#3\110308 Summary (7)\BDR vs Eac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196752"/>
            <a:ext cx="5943680" cy="4392488"/>
          </a:xfrm>
          <a:prstGeom prst="rect">
            <a:avLst/>
          </a:prstGeom>
          <a:noFill/>
        </p:spPr>
      </p:pic>
      <p:sp>
        <p:nvSpPr>
          <p:cNvPr id="13" name="テキスト ボックス 12"/>
          <p:cNvSpPr txBox="1"/>
          <p:nvPr/>
        </p:nvSpPr>
        <p:spPr>
          <a:xfrm>
            <a:off x="1043608" y="5661248"/>
            <a:ext cx="698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 smtClean="0">
                <a:solidFill>
                  <a:srgbClr val="0070C0"/>
                </a:solidFill>
              </a:rPr>
              <a:t>Lines are a</a:t>
            </a:r>
            <a:r>
              <a:rPr kumimoji="1" lang="en-US" altLang="ja-JP" dirty="0" smtClean="0">
                <a:solidFill>
                  <a:srgbClr val="0070C0"/>
                </a:solidFill>
              </a:rPr>
              <a:t>ssuming the same exponential slope as that at 400hr</a:t>
            </a:r>
            <a:endParaRPr kumimoji="1" lang="ja-JP" altLang="en-US" dirty="0">
              <a:solidFill>
                <a:srgbClr val="0070C0"/>
              </a:solidFill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0" y="0"/>
            <a:ext cx="1584176" cy="707886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dirty="0" smtClean="0">
                <a:solidFill>
                  <a:srgbClr val="FF0000"/>
                </a:solidFill>
              </a:rPr>
              <a:t>T24</a:t>
            </a:r>
            <a:endParaRPr kumimoji="1" lang="ja-JP" altLang="en-US" sz="4000" dirty="0">
              <a:solidFill>
                <a:srgbClr val="FF0000"/>
              </a:solidFill>
            </a:endParaRPr>
          </a:p>
        </p:txBody>
      </p:sp>
      <p:sp>
        <p:nvSpPr>
          <p:cNvPr id="9" name="日付プレースホルダ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10" name="スライド番号プレースホル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16</a:t>
            </a:fld>
            <a:endParaRPr kumimoji="1" lang="ja-JP" altLang="en-US"/>
          </a:p>
        </p:txBody>
      </p:sp>
      <p:sp>
        <p:nvSpPr>
          <p:cNvPr id="11" name="フッター プレースホル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512168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kumimoji="1" lang="en-US" altLang="ja-JP" sz="4800" dirty="0" smtClean="0"/>
              <a:t>BDR evolution </a:t>
            </a:r>
            <a:br>
              <a:rPr kumimoji="1" lang="en-US" altLang="ja-JP" sz="4800" dirty="0" smtClean="0"/>
            </a:br>
            <a:r>
              <a:rPr kumimoji="1" lang="en-US" altLang="ja-JP" sz="4000" dirty="0" smtClean="0"/>
              <a:t>nominal at 100MV/m 252ns</a:t>
            </a:r>
            <a:endParaRPr kumimoji="1" lang="ja-JP" altLang="en-US" sz="4000" dirty="0"/>
          </a:p>
        </p:txBody>
      </p:sp>
      <p:sp>
        <p:nvSpPr>
          <p:cNvPr id="6" name="コンテンツ プレースホルダ 5"/>
          <p:cNvSpPr>
            <a:spLocks noGrp="1"/>
          </p:cNvSpPr>
          <p:nvPr>
            <p:ph idx="4294967295"/>
          </p:nvPr>
        </p:nvSpPr>
        <p:spPr>
          <a:xfrm>
            <a:off x="1331640" y="2132856"/>
            <a:ext cx="6480720" cy="3672408"/>
          </a:xfrm>
        </p:spPr>
        <p:txBody>
          <a:bodyPr/>
          <a:lstStyle/>
          <a:p>
            <a:r>
              <a:rPr lang="en-US" altLang="ja-JP" dirty="0" smtClean="0"/>
              <a:t>Exponential decrease</a:t>
            </a:r>
          </a:p>
          <a:p>
            <a:pPr lvl="1"/>
            <a:r>
              <a:rPr lang="en-US" altLang="ja-JP" dirty="0" smtClean="0"/>
              <a:t>  T18       </a:t>
            </a:r>
            <a:r>
              <a:rPr lang="en-US" altLang="ja-JP" dirty="0" smtClean="0">
                <a:solidFill>
                  <a:srgbClr val="FF0000"/>
                </a:solidFill>
              </a:rPr>
              <a:t>TD18</a:t>
            </a:r>
            <a:r>
              <a:rPr lang="en-US" altLang="ja-JP" dirty="0" smtClean="0"/>
              <a:t>        T24</a:t>
            </a:r>
          </a:p>
          <a:p>
            <a:pPr lvl="1"/>
            <a:r>
              <a:rPr lang="en-US" altLang="ja-JP" dirty="0" smtClean="0"/>
              <a:t>              </a:t>
            </a:r>
            <a:r>
              <a:rPr lang="en-US" altLang="ja-JP" dirty="0" smtClean="0">
                <a:solidFill>
                  <a:srgbClr val="FF0000"/>
                </a:solidFill>
              </a:rPr>
              <a:t>400hrs</a:t>
            </a:r>
            <a:r>
              <a:rPr lang="en-US" altLang="ja-JP" dirty="0" smtClean="0"/>
              <a:t>     186hrs</a:t>
            </a:r>
          </a:p>
          <a:p>
            <a:r>
              <a:rPr lang="en-US" altLang="ja-JP" dirty="0" smtClean="0"/>
              <a:t>Power index “n” as (elapsed time)</a:t>
            </a:r>
            <a:r>
              <a:rPr lang="en-US" altLang="ja-JP" baseline="30000" dirty="0" smtClean="0"/>
              <a:t>-x</a:t>
            </a:r>
          </a:p>
          <a:p>
            <a:pPr lvl="1"/>
            <a:r>
              <a:rPr lang="en-US" altLang="ja-JP" dirty="0" smtClean="0"/>
              <a:t>  T18       </a:t>
            </a:r>
            <a:r>
              <a:rPr lang="en-US" altLang="ja-JP" dirty="0" smtClean="0">
                <a:solidFill>
                  <a:srgbClr val="FF0000"/>
                </a:solidFill>
              </a:rPr>
              <a:t>TD18</a:t>
            </a:r>
            <a:r>
              <a:rPr lang="en-US" altLang="ja-JP" dirty="0" smtClean="0"/>
              <a:t>        T24</a:t>
            </a:r>
            <a:endParaRPr lang="en-US" altLang="ja-JP" baseline="30000" dirty="0" smtClean="0"/>
          </a:p>
          <a:p>
            <a:pPr lvl="1"/>
            <a:r>
              <a:rPr lang="en-US" altLang="ja-JP" dirty="0" smtClean="0"/>
              <a:t>             </a:t>
            </a:r>
            <a:r>
              <a:rPr lang="ja-JP" altLang="en-US" dirty="0" smtClean="0"/>
              <a:t>   </a:t>
            </a:r>
            <a:r>
              <a:rPr lang="ja-JP" altLang="en-US" dirty="0" smtClean="0">
                <a:solidFill>
                  <a:srgbClr val="FF0000"/>
                </a:solidFill>
              </a:rPr>
              <a:t>                </a:t>
            </a:r>
            <a:r>
              <a:rPr lang="en-US" altLang="ja-JP" dirty="0" smtClean="0"/>
              <a:t>- 4.3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8" name="スライド番号プレースホル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17</a:t>
            </a:fld>
            <a:endParaRPr kumimoji="1" lang="ja-JP" altLang="en-US"/>
          </a:p>
        </p:txBody>
      </p:sp>
      <p:sp>
        <p:nvSpPr>
          <p:cNvPr id="9" name="フッター プレースホルダ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TD18_#2  Evolution of breakdown rate</a:t>
            </a:r>
            <a:endParaRPr kumimoji="1" lang="ja-JP" altLang="en-US" dirty="0"/>
          </a:p>
        </p:txBody>
      </p:sp>
      <p:pic>
        <p:nvPicPr>
          <p:cNvPr id="26627" name="Picture 3" descr="C:\Higo\2010\X-band\Nextef\TD18_#2\101018 Summary (14)\Evolution of BDR at 100MVm and 250nse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5244373" cy="3960440"/>
          </a:xfrm>
          <a:prstGeom prst="rect">
            <a:avLst/>
          </a:prstGeom>
          <a:noFill/>
        </p:spPr>
      </p:pic>
      <p:pic>
        <p:nvPicPr>
          <p:cNvPr id="26628" name="Picture 4" descr="C:\Higo\2010\X-band\Nextef\TD18_#2\101018 Summary (14)\101019 Evolution of BDR at 100MVm and 250nsec correct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67093" y="1844824"/>
            <a:ext cx="4576907" cy="3456384"/>
          </a:xfrm>
          <a:prstGeom prst="rect">
            <a:avLst/>
          </a:prstGeom>
          <a:noFill/>
        </p:spPr>
      </p:pic>
      <p:sp>
        <p:nvSpPr>
          <p:cNvPr id="10" name="テキスト ボックス 9"/>
          <p:cNvSpPr txBox="1"/>
          <p:nvPr/>
        </p:nvSpPr>
        <p:spPr>
          <a:xfrm>
            <a:off x="0" y="0"/>
            <a:ext cx="1584176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dirty="0" smtClean="0">
                <a:solidFill>
                  <a:srgbClr val="FF0000"/>
                </a:solidFill>
              </a:rPr>
              <a:t>TD18</a:t>
            </a:r>
            <a:endParaRPr kumimoji="1" lang="ja-JP" altLang="en-US" sz="4000" dirty="0">
              <a:solidFill>
                <a:srgbClr val="FF0000"/>
              </a:solidFill>
            </a:endParaRPr>
          </a:p>
        </p:txBody>
      </p:sp>
      <p:sp>
        <p:nvSpPr>
          <p:cNvPr id="9" name="日付プレースホルダ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11" name="スライド番号プレースホル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18</a:t>
            </a:fld>
            <a:endParaRPr kumimoji="1" lang="ja-JP" altLang="en-US"/>
          </a:p>
        </p:txBody>
      </p:sp>
      <p:sp>
        <p:nvSpPr>
          <p:cNvPr id="12" name="フッター プレースホルダ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332656"/>
            <a:ext cx="4716016" cy="1728192"/>
          </a:xfrm>
        </p:spPr>
        <p:txBody>
          <a:bodyPr>
            <a:noAutofit/>
          </a:bodyPr>
          <a:lstStyle/>
          <a:p>
            <a:r>
              <a:rPr kumimoji="1" lang="en-US" altLang="ja-JP" sz="3200" dirty="0" smtClean="0"/>
              <a:t>T24#3</a:t>
            </a:r>
            <a:br>
              <a:rPr kumimoji="1" lang="en-US" altLang="ja-JP" sz="3200" dirty="0" smtClean="0"/>
            </a:br>
            <a:r>
              <a:rPr kumimoji="1" lang="en-US" altLang="ja-JP" sz="3200" dirty="0" smtClean="0"/>
              <a:t>BDR evolution at 252ns</a:t>
            </a:r>
            <a:br>
              <a:rPr kumimoji="1" lang="en-US" altLang="ja-JP" sz="3200" dirty="0" smtClean="0"/>
            </a:br>
            <a:r>
              <a:rPr kumimoji="1" lang="en-US" altLang="ja-JP" sz="3200" dirty="0" smtClean="0"/>
              <a:t>normalized 100MV/m</a:t>
            </a:r>
            <a:endParaRPr kumimoji="1" lang="ja-JP" altLang="en-US" sz="3200" dirty="0"/>
          </a:p>
        </p:txBody>
      </p:sp>
      <p:pic>
        <p:nvPicPr>
          <p:cNvPr id="27650" name="Picture 2" descr="C:\Higo\2011\X-band\Nextef\T24_Disk_#3\110308 Summary (7)\BDR vs Eac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132856"/>
            <a:ext cx="3168352" cy="2341470"/>
          </a:xfrm>
          <a:prstGeom prst="rect">
            <a:avLst/>
          </a:prstGeom>
          <a:noFill/>
        </p:spPr>
      </p:pic>
      <p:pic>
        <p:nvPicPr>
          <p:cNvPr id="27651" name="Picture 3" descr="C:\Higo\2011\X-band\Nextef\T24_Disk_#3\110308 Summary (7)\BDR vs time LogLo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404664"/>
            <a:ext cx="3819234" cy="3055387"/>
          </a:xfrm>
          <a:prstGeom prst="rect">
            <a:avLst/>
          </a:prstGeom>
          <a:noFill/>
        </p:spPr>
      </p:pic>
      <p:pic>
        <p:nvPicPr>
          <p:cNvPr id="27652" name="Picture 4" descr="C:\Higo\2011\X-band\Nextef\T24_Disk_#3\110308 Summary (7)\BDR vs time semiLo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3356992"/>
            <a:ext cx="4209794" cy="2940174"/>
          </a:xfrm>
          <a:prstGeom prst="rect">
            <a:avLst/>
          </a:prstGeom>
          <a:noFill/>
        </p:spPr>
      </p:pic>
      <p:sp>
        <p:nvSpPr>
          <p:cNvPr id="12" name="右矢印 11"/>
          <p:cNvSpPr/>
          <p:nvPr/>
        </p:nvSpPr>
        <p:spPr>
          <a:xfrm>
            <a:off x="3779912" y="2924944"/>
            <a:ext cx="576064" cy="72008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1187624" y="4581128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dirty="0" smtClean="0">
                <a:solidFill>
                  <a:srgbClr val="0070C0"/>
                </a:solidFill>
              </a:rPr>
              <a:t>Assuming the same exponential slope as that at 400hr</a:t>
            </a:r>
            <a:endParaRPr kumimoji="1" lang="ja-JP" altLang="en-US" dirty="0">
              <a:solidFill>
                <a:srgbClr val="0070C0"/>
              </a:solidFill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0" y="0"/>
            <a:ext cx="1584176" cy="707886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dirty="0" smtClean="0">
                <a:solidFill>
                  <a:srgbClr val="FF0000"/>
                </a:solidFill>
              </a:rPr>
              <a:t>T24</a:t>
            </a:r>
            <a:endParaRPr kumimoji="1" lang="ja-JP" altLang="en-US" sz="4000" dirty="0">
              <a:solidFill>
                <a:srgbClr val="FF0000"/>
              </a:solidFill>
            </a:endParaRPr>
          </a:p>
        </p:txBody>
      </p:sp>
      <p:sp>
        <p:nvSpPr>
          <p:cNvPr id="14" name="日付プレースホルダ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16" name="スライド番号プレースホル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19</a:t>
            </a:fld>
            <a:endParaRPr kumimoji="1" lang="ja-JP" altLang="en-US"/>
          </a:p>
        </p:txBody>
      </p:sp>
      <p:sp>
        <p:nvSpPr>
          <p:cNvPr id="17" name="フッター プレースホル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0"/>
            <a:ext cx="7776864" cy="1143000"/>
          </a:xfrm>
        </p:spPr>
        <p:txBody>
          <a:bodyPr/>
          <a:lstStyle/>
          <a:p>
            <a:r>
              <a:rPr lang="en-US" altLang="ja-JP" dirty="0" smtClean="0"/>
              <a:t>Topics 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1547664" y="1196752"/>
            <a:ext cx="6336704" cy="4929411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kumimoji="1" lang="en-US" altLang="ja-JP" dirty="0" smtClean="0"/>
              <a:t>Processing as a whole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ja-JP" dirty="0" smtClean="0"/>
              <a:t>Typical BD appearance pattern</a:t>
            </a:r>
          </a:p>
          <a:p>
            <a:pPr marL="514350" indent="-514350">
              <a:buFont typeface="+mj-lt"/>
              <a:buAutoNum type="arabicPeriod"/>
            </a:pPr>
            <a:r>
              <a:rPr kumimoji="1" lang="en-US" altLang="ja-JP" dirty="0" smtClean="0"/>
              <a:t>BD </a:t>
            </a:r>
            <a:r>
              <a:rPr kumimoji="1" lang="en-US" altLang="ja-JP" dirty="0" err="1" smtClean="0"/>
              <a:t>vs</a:t>
            </a:r>
            <a:r>
              <a:rPr kumimoji="1" lang="en-US" altLang="ja-JP" dirty="0" smtClean="0"/>
              <a:t> </a:t>
            </a:r>
            <a:r>
              <a:rPr kumimoji="1" lang="en-US" altLang="ja-JP" dirty="0" err="1" smtClean="0"/>
              <a:t>Eacc</a:t>
            </a:r>
            <a:endParaRPr kumimoji="1" lang="en-US" altLang="ja-JP" dirty="0" smtClean="0"/>
          </a:p>
          <a:p>
            <a:pPr marL="514350" indent="-514350">
              <a:buFont typeface="+mj-lt"/>
              <a:buAutoNum type="arabicPeriod"/>
            </a:pPr>
            <a:r>
              <a:rPr lang="en-US" altLang="ja-JP" dirty="0" smtClean="0"/>
              <a:t>BDR evolution</a:t>
            </a:r>
          </a:p>
          <a:p>
            <a:pPr marL="514350" indent="-514350">
              <a:buFont typeface="+mj-lt"/>
              <a:buAutoNum type="arabicPeriod"/>
            </a:pPr>
            <a:r>
              <a:rPr kumimoji="1" lang="en-US" altLang="ja-JP" dirty="0" smtClean="0"/>
              <a:t>Comparison of BDR among structures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ja-JP" dirty="0" smtClean="0"/>
              <a:t>BDR </a:t>
            </a:r>
            <a:r>
              <a:rPr lang="en-US" altLang="ja-JP" dirty="0" err="1" smtClean="0"/>
              <a:t>vs</a:t>
            </a:r>
            <a:r>
              <a:rPr lang="en-US" altLang="ja-JP" dirty="0" smtClean="0"/>
              <a:t> pulse width or pulse heating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ja-JP" dirty="0" smtClean="0"/>
              <a:t>Dark current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ja-JP" dirty="0" smtClean="0"/>
              <a:t>Remembrance of preceding pulses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ja-JP" dirty="0" smtClean="0"/>
              <a:t>Thinking from double pulse operation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ja-JP" dirty="0" smtClean="0"/>
              <a:t>Following </a:t>
            </a:r>
            <a:r>
              <a:rPr lang="en-US" altLang="ja-JP" dirty="0" smtClean="0"/>
              <a:t>pulses without </a:t>
            </a:r>
            <a:r>
              <a:rPr lang="en-US" altLang="ja-JP" dirty="0" smtClean="0"/>
              <a:t>stopping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ja-JP" dirty="0" smtClean="0"/>
              <a:t>BD location</a:t>
            </a:r>
          </a:p>
          <a:p>
            <a:pPr marL="514350" indent="-514350">
              <a:buFont typeface="+mj-lt"/>
              <a:buAutoNum type="arabicPeriod"/>
            </a:pPr>
            <a:endParaRPr kumimoji="1" lang="en-US" altLang="ja-JP" dirty="0" smtClean="0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8" name="スライド番号プレースホル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  <p:sp>
        <p:nvSpPr>
          <p:cNvPr id="9" name="フッター プレースホルダ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8229600" cy="114300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Comparison of BDR among structures</a:t>
            </a:r>
            <a:endParaRPr kumimoji="1"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827584" y="2492896"/>
            <a:ext cx="7488832" cy="3639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/>
              <a:t>Present status</a:t>
            </a:r>
          </a:p>
          <a:p>
            <a:pPr algn="ctr"/>
            <a:endParaRPr kumimoji="1" lang="en-US" altLang="ja-JP" sz="1050" dirty="0" smtClean="0"/>
          </a:p>
          <a:p>
            <a:pPr algn="ctr"/>
            <a:r>
              <a:rPr kumimoji="1" lang="en-US" altLang="ja-JP" sz="2800" dirty="0" smtClean="0"/>
              <a:t>Comparison of </a:t>
            </a:r>
            <a:r>
              <a:rPr kumimoji="1" lang="en-US" altLang="ja-JP" sz="2800" dirty="0" smtClean="0">
                <a:solidFill>
                  <a:srgbClr val="00B0F0"/>
                </a:solidFill>
              </a:rPr>
              <a:t>BDR </a:t>
            </a:r>
            <a:r>
              <a:rPr kumimoji="1" lang="en-US" altLang="ja-JP" sz="2800" dirty="0" err="1" smtClean="0">
                <a:solidFill>
                  <a:srgbClr val="00B0F0"/>
                </a:solidFill>
              </a:rPr>
              <a:t>vs</a:t>
            </a:r>
            <a:r>
              <a:rPr kumimoji="1" lang="en-US" altLang="ja-JP" sz="2800" dirty="0" smtClean="0">
                <a:solidFill>
                  <a:srgbClr val="00B0F0"/>
                </a:solidFill>
              </a:rPr>
              <a:t> </a:t>
            </a:r>
            <a:r>
              <a:rPr kumimoji="1" lang="en-US" altLang="ja-JP" sz="2800" dirty="0" err="1" smtClean="0">
                <a:solidFill>
                  <a:srgbClr val="00B0F0"/>
                </a:solidFill>
              </a:rPr>
              <a:t>Eacc</a:t>
            </a:r>
            <a:r>
              <a:rPr kumimoji="1" lang="en-US" altLang="ja-JP" sz="2800" dirty="0" smtClean="0">
                <a:solidFill>
                  <a:srgbClr val="00B0F0"/>
                </a:solidFill>
              </a:rPr>
              <a:t> </a:t>
            </a:r>
            <a:r>
              <a:rPr kumimoji="1" lang="en-US" altLang="ja-JP" sz="2800" dirty="0" smtClean="0"/>
              <a:t>is just the base for feasibility </a:t>
            </a:r>
            <a:r>
              <a:rPr lang="en-US" altLang="ja-JP" sz="2800" dirty="0" smtClean="0"/>
              <a:t>evaluation</a:t>
            </a:r>
            <a:r>
              <a:rPr kumimoji="1" lang="en-US" altLang="ja-JP" sz="2800" dirty="0" smtClean="0"/>
              <a:t>.</a:t>
            </a:r>
          </a:p>
          <a:p>
            <a:pPr algn="ctr"/>
            <a:r>
              <a:rPr lang="en-US" altLang="ja-JP" sz="2800" dirty="0" smtClean="0"/>
              <a:t>It is </a:t>
            </a:r>
            <a:r>
              <a:rPr lang="en-US" altLang="ja-JP" sz="2800" dirty="0" smtClean="0">
                <a:solidFill>
                  <a:srgbClr val="00B0F0"/>
                </a:solidFill>
              </a:rPr>
              <a:t>not easy to evaluate &lt; 10^-7</a:t>
            </a:r>
            <a:r>
              <a:rPr lang="en-US" altLang="ja-JP" sz="2800" dirty="0" smtClean="0"/>
              <a:t>.</a:t>
            </a:r>
          </a:p>
          <a:p>
            <a:pPr algn="ctr"/>
            <a:r>
              <a:rPr lang="en-US" altLang="ja-JP" sz="2800" dirty="0" smtClean="0"/>
              <a:t>And it is </a:t>
            </a:r>
            <a:r>
              <a:rPr lang="en-US" altLang="ja-JP" sz="2800" dirty="0" smtClean="0">
                <a:solidFill>
                  <a:srgbClr val="00B0F0"/>
                </a:solidFill>
              </a:rPr>
              <a:t>time dependent</a:t>
            </a:r>
            <a:r>
              <a:rPr lang="en-US" altLang="ja-JP" sz="2800" dirty="0" smtClean="0"/>
              <a:t>.</a:t>
            </a:r>
          </a:p>
          <a:p>
            <a:pPr algn="ctr"/>
            <a:r>
              <a:rPr kumimoji="1" lang="en-US" altLang="ja-JP" sz="2800" dirty="0" smtClean="0"/>
              <a:t>What is the best parameter to characterize?</a:t>
            </a:r>
          </a:p>
          <a:p>
            <a:pPr algn="ctr"/>
            <a:r>
              <a:rPr lang="en-US" altLang="ja-JP" sz="2800" dirty="0" smtClean="0"/>
              <a:t>No more than </a:t>
            </a:r>
            <a:r>
              <a:rPr lang="en-US" altLang="ja-JP" sz="2800" dirty="0" err="1" smtClean="0"/>
              <a:t>demandnig</a:t>
            </a:r>
            <a:r>
              <a:rPr lang="en-US" altLang="ja-JP" sz="2800" dirty="0" smtClean="0"/>
              <a:t> more </a:t>
            </a:r>
            <a:r>
              <a:rPr lang="en-US" altLang="ja-JP" sz="2800" dirty="0" smtClean="0">
                <a:solidFill>
                  <a:srgbClr val="00B0F0"/>
                </a:solidFill>
              </a:rPr>
              <a:t>understanding of BD (and BD trigger) mechanism.</a:t>
            </a:r>
            <a:endParaRPr kumimoji="1" lang="ja-JP" altLang="en-US" sz="2800" dirty="0">
              <a:solidFill>
                <a:srgbClr val="00B0F0"/>
              </a:solidFill>
            </a:endParaRP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8" name="スライド番号プレースホル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20</a:t>
            </a:fld>
            <a:endParaRPr kumimoji="1" lang="ja-JP" altLang="en-US"/>
          </a:p>
        </p:txBody>
      </p:sp>
      <p:sp>
        <p:nvSpPr>
          <p:cNvPr id="9" name="フッター プレースホルダ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691680" y="1988840"/>
            <a:ext cx="5040560" cy="3888432"/>
            <a:chOff x="8052" y="6918"/>
            <a:chExt cx="3219" cy="2251"/>
          </a:xfrm>
        </p:grpSpPr>
        <p:pic>
          <p:nvPicPr>
            <p:cNvPr id="1027" name="図 5" descr="C:\Higo\2010\Reports_Papers_Conferences_Talks\100523_IPAC10_京都\Higo_THPEA013_CERN_SLAC_KEK\THEA013_Submission\THPEA013_f4.gi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052" y="6918"/>
              <a:ext cx="3219" cy="2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028" name="AutoShape 4"/>
            <p:cNvCxnSpPr>
              <a:cxnSpLocks noChangeShapeType="1"/>
            </p:cNvCxnSpPr>
            <p:nvPr/>
          </p:nvCxnSpPr>
          <p:spPr bwMode="auto">
            <a:xfrm flipV="1">
              <a:off x="8709" y="8689"/>
              <a:ext cx="2131" cy="10"/>
            </a:xfrm>
            <a:prstGeom prst="straightConnector1">
              <a:avLst/>
            </a:prstGeom>
            <a:noFill/>
            <a:ln w="28575">
              <a:solidFill>
                <a:srgbClr val="7030A0"/>
              </a:solidFill>
              <a:prstDash val="dash"/>
              <a:round/>
              <a:headEnd/>
              <a:tailEnd/>
            </a:ln>
          </p:spPr>
        </p:cxnSp>
        <p:cxnSp>
          <p:nvCxnSpPr>
            <p:cNvPr id="1029" name="AutoShape 5"/>
            <p:cNvCxnSpPr>
              <a:cxnSpLocks noChangeShapeType="1"/>
            </p:cNvCxnSpPr>
            <p:nvPr/>
          </p:nvCxnSpPr>
          <p:spPr bwMode="auto">
            <a:xfrm flipH="1">
              <a:off x="9492" y="7729"/>
              <a:ext cx="892" cy="1136"/>
            </a:xfrm>
            <a:prstGeom prst="straightConnector1">
              <a:avLst/>
            </a:prstGeom>
            <a:noFill/>
            <a:ln w="9525">
              <a:solidFill>
                <a:srgbClr val="00B050"/>
              </a:solidFill>
              <a:prstDash val="sysDot"/>
              <a:round/>
              <a:headEnd/>
              <a:tailEnd/>
            </a:ln>
          </p:spPr>
        </p:cxnSp>
        <p:cxnSp>
          <p:nvCxnSpPr>
            <p:cNvPr id="1030" name="AutoShape 6"/>
            <p:cNvCxnSpPr>
              <a:cxnSpLocks noChangeShapeType="1"/>
            </p:cNvCxnSpPr>
            <p:nvPr/>
          </p:nvCxnSpPr>
          <p:spPr bwMode="auto">
            <a:xfrm flipH="1">
              <a:off x="8709" y="7480"/>
              <a:ext cx="1151" cy="1136"/>
            </a:xfrm>
            <a:prstGeom prst="straightConnector1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</p:cxnSp>
      </p:grpSp>
      <p:sp>
        <p:nvSpPr>
          <p:cNvPr id="7" name="タイトル 6"/>
          <p:cNvSpPr>
            <a:spLocks noGrp="1"/>
          </p:cNvSpPr>
          <p:nvPr>
            <p:ph type="title"/>
          </p:nvPr>
        </p:nvSpPr>
        <p:spPr>
          <a:xfrm>
            <a:off x="2915816" y="260648"/>
            <a:ext cx="5832648" cy="1728192"/>
          </a:xfrm>
        </p:spPr>
        <p:txBody>
          <a:bodyPr>
            <a:normAutofit/>
          </a:bodyPr>
          <a:lstStyle/>
          <a:p>
            <a:r>
              <a:rPr lang="en-US" altLang="ja-JP" sz="4000" dirty="0" smtClean="0"/>
              <a:t>Comparison of BDR in </a:t>
            </a:r>
            <a:br>
              <a:rPr lang="en-US" altLang="ja-JP" sz="4000" dirty="0" smtClean="0"/>
            </a:br>
            <a:r>
              <a:rPr lang="en-US" altLang="ja-JP" sz="4000" dirty="0" smtClean="0"/>
              <a:t>T18, TD18 and T24</a:t>
            </a:r>
          </a:p>
        </p:txBody>
      </p:sp>
      <p:cxnSp>
        <p:nvCxnSpPr>
          <p:cNvPr id="22" name="直線矢印コネクタ 21"/>
          <p:cNvCxnSpPr/>
          <p:nvPr/>
        </p:nvCxnSpPr>
        <p:spPr>
          <a:xfrm rot="10800000">
            <a:off x="5292080" y="3717032"/>
            <a:ext cx="1872208" cy="504056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矢印コネクタ 22"/>
          <p:cNvCxnSpPr/>
          <p:nvPr/>
        </p:nvCxnSpPr>
        <p:spPr>
          <a:xfrm>
            <a:off x="2411760" y="2132856"/>
            <a:ext cx="1448544" cy="116051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/>
          <p:cNvCxnSpPr/>
          <p:nvPr/>
        </p:nvCxnSpPr>
        <p:spPr>
          <a:xfrm rot="5400000">
            <a:off x="3635896" y="3573016"/>
            <a:ext cx="2088232" cy="151216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/>
          <p:cNvCxnSpPr/>
          <p:nvPr/>
        </p:nvCxnSpPr>
        <p:spPr>
          <a:xfrm rot="5400000">
            <a:off x="2627784" y="2996952"/>
            <a:ext cx="2016224" cy="187220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テキスト ボックス 26"/>
          <p:cNvSpPr txBox="1"/>
          <p:nvPr/>
        </p:nvSpPr>
        <p:spPr>
          <a:xfrm>
            <a:off x="611560" y="2420888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 dirty="0" smtClean="0">
                <a:solidFill>
                  <a:srgbClr val="FF0000"/>
                </a:solidFill>
              </a:rPr>
              <a:t>TD18</a:t>
            </a:r>
            <a:endParaRPr kumimoji="1" lang="ja-JP" altLang="en-US" sz="2400" b="1" dirty="0">
              <a:solidFill>
                <a:srgbClr val="FF0000"/>
              </a:solidFill>
            </a:endParaRP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7020272" y="5229200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 smtClean="0">
                <a:solidFill>
                  <a:srgbClr val="00B050"/>
                </a:solidFill>
              </a:rPr>
              <a:t>T18  </a:t>
            </a:r>
            <a:r>
              <a:rPr lang="en-US" altLang="ja-JP" sz="3200" b="1" dirty="0" smtClean="0">
                <a:solidFill>
                  <a:srgbClr val="00B0F0"/>
                </a:solidFill>
              </a:rPr>
              <a:t>T24</a:t>
            </a:r>
            <a:endParaRPr kumimoji="1" lang="ja-JP" altLang="en-US" sz="3200" b="1" dirty="0">
              <a:solidFill>
                <a:srgbClr val="00B0F0"/>
              </a:solidFill>
            </a:endParaRPr>
          </a:p>
        </p:txBody>
      </p:sp>
      <p:cxnSp>
        <p:nvCxnSpPr>
          <p:cNvPr id="25" name="直線コネクタ 24"/>
          <p:cNvCxnSpPr/>
          <p:nvPr/>
        </p:nvCxnSpPr>
        <p:spPr>
          <a:xfrm rot="10800000" flipV="1">
            <a:off x="3182914" y="3490738"/>
            <a:ext cx="4106019" cy="2743919"/>
          </a:xfrm>
          <a:prstGeom prst="line">
            <a:avLst/>
          </a:prstGeom>
          <a:ln w="57150">
            <a:solidFill>
              <a:srgbClr val="00B0F0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円/楕円 35"/>
          <p:cNvSpPr/>
          <p:nvPr/>
        </p:nvSpPr>
        <p:spPr>
          <a:xfrm>
            <a:off x="5527154" y="4456162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0" name="直線矢印コネクタ 29"/>
          <p:cNvCxnSpPr/>
          <p:nvPr/>
        </p:nvCxnSpPr>
        <p:spPr>
          <a:xfrm rot="10800000">
            <a:off x="6732240" y="3789040"/>
            <a:ext cx="504056" cy="144016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/>
          <p:cNvCxnSpPr/>
          <p:nvPr/>
        </p:nvCxnSpPr>
        <p:spPr>
          <a:xfrm rot="10800000" flipV="1">
            <a:off x="2686075" y="2078359"/>
            <a:ext cx="3933800" cy="2665065"/>
          </a:xfrm>
          <a:prstGeom prst="line">
            <a:avLst/>
          </a:prstGeom>
          <a:ln w="57150">
            <a:solidFill>
              <a:srgbClr val="00B0F0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6588224" y="1916832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 smtClean="0">
                <a:solidFill>
                  <a:srgbClr val="00B0F0"/>
                </a:solidFill>
              </a:rPr>
              <a:t>400hrs</a:t>
            </a:r>
            <a:endParaRPr kumimoji="1" lang="ja-JP" altLang="en-US" sz="2400" b="1" dirty="0">
              <a:solidFill>
                <a:srgbClr val="00B0F0"/>
              </a:solidFill>
            </a:endParaRP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7092280" y="2996952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b="1" dirty="0" smtClean="0">
                <a:solidFill>
                  <a:srgbClr val="00B0F0"/>
                </a:solidFill>
              </a:rPr>
              <a:t>1677</a:t>
            </a:r>
            <a:r>
              <a:rPr kumimoji="1" lang="en-US" altLang="ja-JP" sz="2400" b="1" dirty="0" smtClean="0">
                <a:solidFill>
                  <a:srgbClr val="00B0F0"/>
                </a:solidFill>
              </a:rPr>
              <a:t>hrs</a:t>
            </a:r>
            <a:endParaRPr kumimoji="1" lang="ja-JP" altLang="en-US" sz="2400" b="1" dirty="0">
              <a:solidFill>
                <a:srgbClr val="00B0F0"/>
              </a:solidFill>
            </a:endParaRPr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6876256" y="2420888"/>
            <a:ext cx="936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 smtClean="0">
                <a:solidFill>
                  <a:srgbClr val="00B0F0"/>
                </a:solidFill>
              </a:rPr>
              <a:t>T24</a:t>
            </a:r>
            <a:endParaRPr kumimoji="1" lang="ja-JP" altLang="en-US" sz="3200" b="1" dirty="0">
              <a:solidFill>
                <a:srgbClr val="00B0F0"/>
              </a:solidFill>
            </a:endParaRPr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5508104" y="3356992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 smtClean="0">
                <a:solidFill>
                  <a:srgbClr val="00B050"/>
                </a:solidFill>
              </a:rPr>
              <a:t>T18</a:t>
            </a:r>
            <a:endParaRPr kumimoji="1" lang="ja-JP" altLang="en-US" sz="3200" b="1" dirty="0">
              <a:solidFill>
                <a:srgbClr val="00B0F0"/>
              </a:solidFill>
            </a:endParaRPr>
          </a:p>
        </p:txBody>
      </p:sp>
      <p:cxnSp>
        <p:nvCxnSpPr>
          <p:cNvPr id="42" name="直線矢印コネクタ 41"/>
          <p:cNvCxnSpPr/>
          <p:nvPr/>
        </p:nvCxnSpPr>
        <p:spPr>
          <a:xfrm rot="16200000" flipV="1">
            <a:off x="5976156" y="2672916"/>
            <a:ext cx="1656184" cy="864096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C:\Higo\2011\Report and Papers\110516 SLAC Collaboration meeting\undamped cell phot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08304" y="3789040"/>
            <a:ext cx="1479712" cy="1445890"/>
          </a:xfrm>
          <a:prstGeom prst="rect">
            <a:avLst/>
          </a:prstGeom>
          <a:noFill/>
        </p:spPr>
      </p:pic>
      <p:pic>
        <p:nvPicPr>
          <p:cNvPr id="3075" name="Picture 3" descr="C:\Higo\2011\Report and Papers\110516 SLAC Collaboration meeting\damped cell photo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3568" y="548680"/>
            <a:ext cx="1725680" cy="1296144"/>
          </a:xfrm>
          <a:prstGeom prst="rect">
            <a:avLst/>
          </a:prstGeom>
          <a:noFill/>
        </p:spPr>
      </p:pic>
      <p:sp>
        <p:nvSpPr>
          <p:cNvPr id="29" name="日付プレースホルダ 2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31" name="スライド番号プレースホル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21</a:t>
            </a:fld>
            <a:endParaRPr kumimoji="1" lang="ja-JP" altLang="en-US"/>
          </a:p>
        </p:txBody>
      </p:sp>
      <p:sp>
        <p:nvSpPr>
          <p:cNvPr id="33" name="フッター プレースホルダ 3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  <p:custDataLst>
      <p:tags r:id="rId1"/>
    </p:custDataLst>
  </p:cSld>
  <p:clrMapOvr>
    <a:masterClrMapping/>
  </p:clrMapOvr>
  <p:transition advTm="61141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39552" y="1124744"/>
            <a:ext cx="8229600" cy="114300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BDR </a:t>
            </a:r>
            <a:r>
              <a:rPr kumimoji="1" lang="en-US" altLang="ja-JP" dirty="0" err="1" smtClean="0"/>
              <a:t>vs</a:t>
            </a:r>
            <a:r>
              <a:rPr kumimoji="1" lang="en-US" altLang="ja-JP" dirty="0" smtClean="0"/>
              <a:t> pulse width or pulse heating</a:t>
            </a:r>
            <a:endParaRPr kumimoji="1"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827584" y="3068960"/>
            <a:ext cx="7632848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dirty="0" smtClean="0"/>
              <a:t>It is evident that BDT is a steep function of pulse heating.</a:t>
            </a:r>
          </a:p>
          <a:p>
            <a:pPr algn="ctr"/>
            <a:endParaRPr lang="en-US" altLang="ja-JP" sz="2800" dirty="0" smtClean="0"/>
          </a:p>
          <a:p>
            <a:pPr algn="ctr"/>
            <a:r>
              <a:rPr lang="en-US" altLang="ja-JP" sz="2800" dirty="0" smtClean="0"/>
              <a:t>But not yet well understood when comparing various structures, and even in various stages of a structure.</a:t>
            </a:r>
            <a:endParaRPr kumimoji="1" lang="en-US" altLang="ja-JP" sz="2800" dirty="0" smtClean="0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8" name="スライド番号プレースホル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22</a:t>
            </a:fld>
            <a:endParaRPr kumimoji="1" lang="ja-JP" altLang="en-US"/>
          </a:p>
        </p:txBody>
      </p:sp>
      <p:sp>
        <p:nvSpPr>
          <p:cNvPr id="9" name="フッター プレースホルダ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Higo\2011\X-band\Nextef\T24_Disk_#3\110308 Summary (7)\T24#3 BDR vs width LogLo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268760"/>
            <a:ext cx="7056784" cy="5020998"/>
          </a:xfrm>
          <a:prstGeom prst="rect">
            <a:avLst/>
          </a:prstGeom>
          <a:noFill/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568952" cy="1287016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kumimoji="1" lang="en-US" altLang="ja-JP" sz="4800" dirty="0" smtClean="0"/>
              <a:t>T24#3 BDR </a:t>
            </a:r>
            <a:r>
              <a:rPr kumimoji="1" lang="en-US" altLang="ja-JP" sz="4800" dirty="0" err="1" smtClean="0"/>
              <a:t>vs</a:t>
            </a:r>
            <a:r>
              <a:rPr kumimoji="1" lang="en-US" altLang="ja-JP" sz="4800" dirty="0" smtClean="0"/>
              <a:t> width in various stages</a:t>
            </a:r>
            <a:endParaRPr kumimoji="1" lang="ja-JP" altLang="en-US" sz="48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0" y="0"/>
            <a:ext cx="1584176" cy="707886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dirty="0" smtClean="0">
                <a:solidFill>
                  <a:srgbClr val="FF0000"/>
                </a:solidFill>
              </a:rPr>
              <a:t>T24#3</a:t>
            </a:r>
            <a:endParaRPr kumimoji="1" lang="ja-JP" altLang="en-US" sz="4000" dirty="0">
              <a:solidFill>
                <a:srgbClr val="FF0000"/>
              </a:solidFill>
            </a:endParaRPr>
          </a:p>
        </p:txBody>
      </p:sp>
      <p:sp>
        <p:nvSpPr>
          <p:cNvPr id="8" name="日付プレースホルダ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23</a:t>
            </a:fld>
            <a:endParaRPr kumimoji="1" lang="ja-JP" altLang="en-US"/>
          </a:p>
        </p:txBody>
      </p:sp>
      <p:sp>
        <p:nvSpPr>
          <p:cNvPr id="10" name="フッター プレースホル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Higo\2011\X-band\Nextef\T24_Disk_#3\110308 Summary (7)\BDR vs D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620688"/>
            <a:ext cx="6924824" cy="4836385"/>
          </a:xfrm>
          <a:prstGeom prst="rect">
            <a:avLst/>
          </a:prstGeom>
          <a:noFill/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296144"/>
          </a:xfrm>
          <a:solidFill>
            <a:schemeClr val="bg1"/>
          </a:solidFill>
        </p:spPr>
        <p:txBody>
          <a:bodyPr/>
          <a:lstStyle/>
          <a:p>
            <a:r>
              <a:rPr kumimoji="1" lang="en-US" altLang="ja-JP" dirty="0" smtClean="0"/>
              <a:t>T24#3   BDR </a:t>
            </a:r>
            <a:r>
              <a:rPr kumimoji="1" lang="en-US" altLang="ja-JP" dirty="0" err="1" smtClean="0"/>
              <a:t>vs</a:t>
            </a:r>
            <a:r>
              <a:rPr lang="en-US" altLang="ja-JP" dirty="0" smtClean="0"/>
              <a:t> Pulse heating</a:t>
            </a:r>
            <a:endParaRPr kumimoji="1" lang="ja-JP" altLang="en-US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755576" y="5589240"/>
            <a:ext cx="7344816" cy="70788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dirty="0" smtClean="0">
                <a:solidFill>
                  <a:srgbClr val="FF0000"/>
                </a:solidFill>
              </a:rPr>
              <a:t>BDR scales as exponential to pulse heating, though BDR changes as processing and the functional form is not easy to conclude.</a:t>
            </a:r>
            <a:endParaRPr kumimoji="1" lang="ja-JP" altLang="en-US" sz="2000" dirty="0">
              <a:solidFill>
                <a:srgbClr val="FF0000"/>
              </a:solidFill>
            </a:endParaRPr>
          </a:p>
        </p:txBody>
      </p:sp>
      <p:graphicFrame>
        <p:nvGraphicFramePr>
          <p:cNvPr id="28675" name="Object 3"/>
          <p:cNvGraphicFramePr>
            <a:graphicFrameLocks noChangeAspect="1"/>
          </p:cNvGraphicFramePr>
          <p:nvPr/>
        </p:nvGraphicFramePr>
        <p:xfrm>
          <a:off x="6228184" y="2924944"/>
          <a:ext cx="2376264" cy="737002"/>
        </p:xfrm>
        <a:graphic>
          <a:graphicData uri="http://schemas.openxmlformats.org/presentationml/2006/ole">
            <p:oleObj spid="_x0000_s203778" name="数式" r:id="rId4" imgW="1269720" imgH="393480" progId="Equation.3">
              <p:embed/>
            </p:oleObj>
          </a:graphicData>
        </a:graphic>
      </p:graphicFrame>
      <p:sp>
        <p:nvSpPr>
          <p:cNvPr id="6" name="テキスト ボックス 5"/>
          <p:cNvSpPr txBox="1"/>
          <p:nvPr/>
        </p:nvSpPr>
        <p:spPr>
          <a:xfrm>
            <a:off x="6156176" y="2636912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FF0066"/>
                </a:solidFill>
              </a:rPr>
              <a:t>Final at 120MV/m</a:t>
            </a:r>
            <a:endParaRPr kumimoji="1" lang="ja-JP" altLang="en-US" sz="2400" dirty="0">
              <a:solidFill>
                <a:srgbClr val="FF0066"/>
              </a:solidFill>
            </a:endParaRPr>
          </a:p>
        </p:txBody>
      </p:sp>
      <p:graphicFrame>
        <p:nvGraphicFramePr>
          <p:cNvPr id="7" name="Object 3"/>
          <p:cNvGraphicFramePr>
            <a:graphicFrameLocks noChangeAspect="1"/>
          </p:cNvGraphicFramePr>
          <p:nvPr/>
        </p:nvGraphicFramePr>
        <p:xfrm>
          <a:off x="6156176" y="1772816"/>
          <a:ext cx="2553872" cy="792088"/>
        </p:xfrm>
        <a:graphic>
          <a:graphicData uri="http://schemas.openxmlformats.org/presentationml/2006/ole">
            <p:oleObj spid="_x0000_s203779" name="数式" r:id="rId5" imgW="1269720" imgH="393480" progId="Equation.3">
              <p:embed/>
            </p:oleObj>
          </a:graphicData>
        </a:graphic>
      </p:graphicFrame>
      <p:sp>
        <p:nvSpPr>
          <p:cNvPr id="9" name="テキスト ボックス 8"/>
          <p:cNvSpPr txBox="1"/>
          <p:nvPr/>
        </p:nvSpPr>
        <p:spPr>
          <a:xfrm>
            <a:off x="6372200" y="1484784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00B050"/>
                </a:solidFill>
              </a:rPr>
              <a:t>at 105MV/m</a:t>
            </a:r>
            <a:endParaRPr kumimoji="1" lang="ja-JP" altLang="en-US" sz="2400" dirty="0">
              <a:solidFill>
                <a:srgbClr val="00B050"/>
              </a:solidFill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0" y="0"/>
            <a:ext cx="1584176" cy="707886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dirty="0" smtClean="0">
                <a:solidFill>
                  <a:srgbClr val="FF0000"/>
                </a:solidFill>
              </a:rPr>
              <a:t>T24#3</a:t>
            </a:r>
            <a:endParaRPr kumimoji="1" lang="ja-JP" altLang="en-US" sz="4000" dirty="0">
              <a:solidFill>
                <a:srgbClr val="FF0000"/>
              </a:solidFill>
            </a:endParaRPr>
          </a:p>
        </p:txBody>
      </p:sp>
      <p:sp>
        <p:nvSpPr>
          <p:cNvPr id="14" name="日付プレースホルダ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15" name="スライド番号プレースホル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24</a:t>
            </a:fld>
            <a:endParaRPr kumimoji="1" lang="ja-JP" altLang="en-US"/>
          </a:p>
        </p:txBody>
      </p:sp>
      <p:sp>
        <p:nvSpPr>
          <p:cNvPr id="16" name="フッター プレースホルダ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39752" y="188640"/>
            <a:ext cx="4536504" cy="1196752"/>
          </a:xfrm>
        </p:spPr>
        <p:txBody>
          <a:bodyPr>
            <a:normAutofit/>
          </a:bodyPr>
          <a:lstStyle/>
          <a:p>
            <a:r>
              <a:rPr kumimoji="1" lang="en-US" altLang="ja-JP" dirty="0" smtClean="0"/>
              <a:t>BDR </a:t>
            </a:r>
            <a:r>
              <a:rPr kumimoji="1" lang="en-US" altLang="ja-JP" dirty="0" err="1" smtClean="0"/>
              <a:t>vs</a:t>
            </a:r>
            <a:r>
              <a:rPr kumimoji="1" lang="en-US" altLang="ja-JP" dirty="0" smtClean="0"/>
              <a:t> </a:t>
            </a:r>
            <a:r>
              <a:rPr kumimoji="1" lang="en-US" altLang="ja-JP" dirty="0" smtClean="0">
                <a:latin typeface="Symbol" pitchFamily="18" charset="2"/>
              </a:rPr>
              <a:t>D</a:t>
            </a:r>
            <a:r>
              <a:rPr kumimoji="1" lang="en-US" altLang="ja-JP" dirty="0" smtClean="0"/>
              <a:t>T </a:t>
            </a:r>
            <a:endParaRPr kumimoji="1" lang="ja-JP" altLang="en-US" dirty="0"/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6156176" y="1628800"/>
            <a:ext cx="2592288" cy="2677656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solidFill>
                  <a:srgbClr val="FF0000"/>
                </a:solidFill>
              </a:rPr>
              <a:t>BDR varies exponential to </a:t>
            </a:r>
            <a:r>
              <a:rPr lang="en-US" altLang="ja-JP" sz="2400" dirty="0" smtClean="0">
                <a:solidFill>
                  <a:srgbClr val="FF0000"/>
                </a:solidFill>
                <a:latin typeface="Symbol" pitchFamily="18" charset="2"/>
              </a:rPr>
              <a:t>D</a:t>
            </a:r>
            <a:r>
              <a:rPr lang="en-US" altLang="ja-JP" sz="2400" dirty="0" smtClean="0">
                <a:solidFill>
                  <a:srgbClr val="FF0000"/>
                </a:solidFill>
              </a:rPr>
              <a:t>T.</a:t>
            </a:r>
          </a:p>
          <a:p>
            <a:endParaRPr lang="en-US" altLang="ja-JP" sz="2400" dirty="0" smtClean="0">
              <a:solidFill>
                <a:srgbClr val="FF0000"/>
              </a:solidFill>
            </a:endParaRPr>
          </a:p>
          <a:p>
            <a:r>
              <a:rPr lang="en-US" altLang="ja-JP" sz="2400" dirty="0" smtClean="0">
                <a:solidFill>
                  <a:srgbClr val="FF0000"/>
                </a:solidFill>
              </a:rPr>
              <a:t>The amount seems very different between T18(SLAC) and T24(KEK).</a:t>
            </a:r>
          </a:p>
        </p:txBody>
      </p:sp>
      <p:grpSp>
        <p:nvGrpSpPr>
          <p:cNvPr id="3" name="グループ化 42"/>
          <p:cNvGrpSpPr/>
          <p:nvPr/>
        </p:nvGrpSpPr>
        <p:grpSpPr>
          <a:xfrm>
            <a:off x="827584" y="1268760"/>
            <a:ext cx="4968552" cy="3465095"/>
            <a:chOff x="2051720" y="1700808"/>
            <a:chExt cx="4968552" cy="3465095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195736" y="1988840"/>
              <a:ext cx="4549347" cy="3143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20" name="直線コネクタ 19"/>
            <p:cNvCxnSpPr/>
            <p:nvPr/>
          </p:nvCxnSpPr>
          <p:spPr>
            <a:xfrm rot="10800000" flipV="1">
              <a:off x="4054834" y="2203154"/>
              <a:ext cx="2286016" cy="200026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テキスト ボックス 23"/>
            <p:cNvSpPr txBox="1"/>
            <p:nvPr/>
          </p:nvSpPr>
          <p:spPr>
            <a:xfrm>
              <a:off x="2768950" y="3703352"/>
              <a:ext cx="12858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err="1" smtClean="0">
                  <a:solidFill>
                    <a:srgbClr val="00B050"/>
                  </a:solidFill>
                </a:rPr>
                <a:t>Undamped</a:t>
              </a:r>
              <a:r>
                <a:rPr kumimoji="1" lang="en-US" altLang="ja-JP" dirty="0" smtClean="0">
                  <a:solidFill>
                    <a:srgbClr val="00B050"/>
                  </a:solidFill>
                </a:rPr>
                <a:t> </a:t>
              </a:r>
              <a:endParaRPr kumimoji="1" lang="ja-JP" altLang="en-US" dirty="0">
                <a:solidFill>
                  <a:srgbClr val="00B050"/>
                </a:solidFill>
              </a:endParaRPr>
            </a:p>
          </p:txBody>
        </p:sp>
        <p:sp>
          <p:nvSpPr>
            <p:cNvPr id="25" name="テキスト ボックス 24"/>
            <p:cNvSpPr txBox="1"/>
            <p:nvPr/>
          </p:nvSpPr>
          <p:spPr>
            <a:xfrm>
              <a:off x="4912090" y="3346162"/>
              <a:ext cx="11430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solidFill>
                    <a:srgbClr val="FF0000"/>
                  </a:solidFill>
                </a:rPr>
                <a:t>D</a:t>
              </a:r>
              <a:r>
                <a:rPr kumimoji="1" lang="en-US" altLang="ja-JP" dirty="0" smtClean="0">
                  <a:solidFill>
                    <a:srgbClr val="FF0000"/>
                  </a:solidFill>
                </a:rPr>
                <a:t>amped </a:t>
              </a:r>
              <a:endParaRPr kumimoji="1" lang="ja-JP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27" name="円/楕円 26"/>
            <p:cNvSpPr/>
            <p:nvPr/>
          </p:nvSpPr>
          <p:spPr>
            <a:xfrm>
              <a:off x="4154835" y="4227224"/>
              <a:ext cx="142876" cy="14287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円/楕円 27"/>
            <p:cNvSpPr/>
            <p:nvPr/>
          </p:nvSpPr>
          <p:spPr>
            <a:xfrm>
              <a:off x="4683459" y="3465216"/>
              <a:ext cx="142876" cy="14287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円/楕円 28"/>
            <p:cNvSpPr/>
            <p:nvPr/>
          </p:nvSpPr>
          <p:spPr>
            <a:xfrm>
              <a:off x="5031088" y="3174699"/>
              <a:ext cx="142876" cy="14287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円/楕円 29"/>
            <p:cNvSpPr/>
            <p:nvPr/>
          </p:nvSpPr>
          <p:spPr>
            <a:xfrm>
              <a:off x="5254871" y="3093734"/>
              <a:ext cx="142876" cy="14287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円/楕円 30"/>
            <p:cNvSpPr/>
            <p:nvPr/>
          </p:nvSpPr>
          <p:spPr>
            <a:xfrm>
              <a:off x="2892650" y="2436509"/>
              <a:ext cx="142876" cy="14287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円/楕円 31"/>
            <p:cNvSpPr/>
            <p:nvPr/>
          </p:nvSpPr>
          <p:spPr>
            <a:xfrm>
              <a:off x="2897537" y="2555582"/>
              <a:ext cx="142876" cy="14287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" name="円/楕円 32"/>
            <p:cNvSpPr/>
            <p:nvPr/>
          </p:nvSpPr>
          <p:spPr>
            <a:xfrm>
              <a:off x="2902424" y="2674655"/>
              <a:ext cx="142876" cy="14287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円/楕円 33"/>
            <p:cNvSpPr/>
            <p:nvPr/>
          </p:nvSpPr>
          <p:spPr>
            <a:xfrm>
              <a:off x="2902545" y="3017568"/>
              <a:ext cx="142876" cy="14287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円/楕円 34"/>
            <p:cNvSpPr/>
            <p:nvPr/>
          </p:nvSpPr>
          <p:spPr>
            <a:xfrm>
              <a:off x="2912066" y="3141393"/>
              <a:ext cx="142876" cy="142876"/>
            </a:xfrm>
            <a:prstGeom prst="ellipse">
              <a:avLst/>
            </a:prstGeom>
            <a:noFill/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円/楕円 35"/>
            <p:cNvSpPr/>
            <p:nvPr/>
          </p:nvSpPr>
          <p:spPr>
            <a:xfrm>
              <a:off x="5664786" y="2798492"/>
              <a:ext cx="142876" cy="142876"/>
            </a:xfrm>
            <a:prstGeom prst="ellipse">
              <a:avLst/>
            </a:prstGeom>
            <a:noFill/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円/楕円 36"/>
            <p:cNvSpPr/>
            <p:nvPr/>
          </p:nvSpPr>
          <p:spPr>
            <a:xfrm>
              <a:off x="2911826" y="2774658"/>
              <a:ext cx="142876" cy="142876"/>
            </a:xfrm>
            <a:prstGeom prst="ellipse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円/楕円 37"/>
            <p:cNvSpPr/>
            <p:nvPr/>
          </p:nvSpPr>
          <p:spPr>
            <a:xfrm>
              <a:off x="5555032" y="2774658"/>
              <a:ext cx="142876" cy="142876"/>
            </a:xfrm>
            <a:prstGeom prst="ellipse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テキスト ボックス 38"/>
            <p:cNvSpPr txBox="1"/>
            <p:nvPr/>
          </p:nvSpPr>
          <p:spPr>
            <a:xfrm>
              <a:off x="6228184" y="4581128"/>
              <a:ext cx="7920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3200" b="1" dirty="0" smtClean="0">
                  <a:latin typeface="Symbol" pitchFamily="18" charset="2"/>
                </a:rPr>
                <a:t>D</a:t>
              </a:r>
              <a:r>
                <a:rPr kumimoji="1" lang="en-US" altLang="ja-JP" sz="3200" b="1" dirty="0" smtClean="0"/>
                <a:t>T</a:t>
              </a:r>
              <a:endParaRPr kumimoji="1" lang="ja-JP" altLang="en-US" sz="3200" b="1" dirty="0"/>
            </a:p>
          </p:txBody>
        </p:sp>
        <p:sp>
          <p:nvSpPr>
            <p:cNvPr id="42" name="テキスト ボックス 41"/>
            <p:cNvSpPr txBox="1"/>
            <p:nvPr/>
          </p:nvSpPr>
          <p:spPr>
            <a:xfrm>
              <a:off x="2051720" y="1700808"/>
              <a:ext cx="100811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3200" dirty="0" smtClean="0"/>
                <a:t>BDR</a:t>
              </a:r>
              <a:endParaRPr kumimoji="1" lang="ja-JP" altLang="en-US" sz="3200" dirty="0"/>
            </a:p>
          </p:txBody>
        </p:sp>
      </p:grpSp>
      <p:sp>
        <p:nvSpPr>
          <p:cNvPr id="40" name="テキスト ボックス 39"/>
          <p:cNvSpPr txBox="1"/>
          <p:nvPr/>
        </p:nvSpPr>
        <p:spPr>
          <a:xfrm>
            <a:off x="6228184" y="0"/>
            <a:ext cx="291581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/>
              <a:t>TD18 based on </a:t>
            </a:r>
            <a:r>
              <a:rPr kumimoji="1" lang="en-US" altLang="ja-JP" dirty="0" err="1" smtClean="0"/>
              <a:t>Faya</a:t>
            </a:r>
            <a:r>
              <a:rPr kumimoji="1" lang="en-US" altLang="ja-JP" dirty="0" smtClean="0"/>
              <a:t> Wang</a:t>
            </a:r>
            <a:endParaRPr kumimoji="1" lang="ja-JP" altLang="en-US" dirty="0"/>
          </a:p>
        </p:txBody>
      </p:sp>
      <p:graphicFrame>
        <p:nvGraphicFramePr>
          <p:cNvPr id="41" name="オブジェクト 40"/>
          <p:cNvGraphicFramePr>
            <a:graphicFrameLocks noChangeAspect="1"/>
          </p:cNvGraphicFramePr>
          <p:nvPr/>
        </p:nvGraphicFramePr>
        <p:xfrm>
          <a:off x="5436096" y="4653136"/>
          <a:ext cx="2686497" cy="833221"/>
        </p:xfrm>
        <a:graphic>
          <a:graphicData uri="http://schemas.openxmlformats.org/presentationml/2006/ole">
            <p:oleObj spid="_x0000_s204802" name="数式" r:id="rId6" imgW="1269720" imgH="393480" progId="Equation.3">
              <p:embed/>
            </p:oleObj>
          </a:graphicData>
        </a:graphic>
      </p:graphicFrame>
      <p:graphicFrame>
        <p:nvGraphicFramePr>
          <p:cNvPr id="43" name="オブジェクト 42"/>
          <p:cNvGraphicFramePr>
            <a:graphicFrameLocks noChangeAspect="1"/>
          </p:cNvGraphicFramePr>
          <p:nvPr/>
        </p:nvGraphicFramePr>
        <p:xfrm>
          <a:off x="3275856" y="5229200"/>
          <a:ext cx="2376264" cy="767567"/>
        </p:xfrm>
        <a:graphic>
          <a:graphicData uri="http://schemas.openxmlformats.org/presentationml/2006/ole">
            <p:oleObj spid="_x0000_s204803" name="数式" r:id="rId7" imgW="1218960" imgH="393480" progId="Equation.3">
              <p:embed/>
            </p:oleObj>
          </a:graphicData>
        </a:graphic>
      </p:graphicFrame>
      <p:cxnSp>
        <p:nvCxnSpPr>
          <p:cNvPr id="56" name="直線矢印コネクタ 55"/>
          <p:cNvCxnSpPr/>
          <p:nvPr/>
        </p:nvCxnSpPr>
        <p:spPr>
          <a:xfrm rot="10800000">
            <a:off x="3563888" y="3212976"/>
            <a:ext cx="1728192" cy="1656184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矢印コネクタ 57"/>
          <p:cNvCxnSpPr/>
          <p:nvPr/>
        </p:nvCxnSpPr>
        <p:spPr>
          <a:xfrm rot="10800000">
            <a:off x="2051720" y="4005064"/>
            <a:ext cx="1944216" cy="1296144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/>
          <p:cNvCxnSpPr/>
          <p:nvPr/>
        </p:nvCxnSpPr>
        <p:spPr>
          <a:xfrm rot="5400000" flipH="1" flipV="1">
            <a:off x="679127" y="3822006"/>
            <a:ext cx="1543050" cy="257175"/>
          </a:xfrm>
          <a:prstGeom prst="line">
            <a:avLst/>
          </a:prstGeom>
          <a:ln w="38100">
            <a:solidFill>
              <a:srgbClr val="FF006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テキスト ボックス 58"/>
          <p:cNvSpPr txBox="1"/>
          <p:nvPr/>
        </p:nvSpPr>
        <p:spPr>
          <a:xfrm>
            <a:off x="179512" y="3501008"/>
            <a:ext cx="1440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>
                <a:solidFill>
                  <a:srgbClr val="FF0066"/>
                </a:solidFill>
              </a:rPr>
              <a:t>T24#3 at 120MV/m</a:t>
            </a:r>
            <a:endParaRPr kumimoji="1" lang="ja-JP" altLang="en-US" sz="2000" dirty="0">
              <a:solidFill>
                <a:srgbClr val="FF0066"/>
              </a:solidFill>
            </a:endParaRPr>
          </a:p>
        </p:txBody>
      </p:sp>
      <p:graphicFrame>
        <p:nvGraphicFramePr>
          <p:cNvPr id="6148" name="Object 4"/>
          <p:cNvGraphicFramePr>
            <a:graphicFrameLocks noChangeAspect="1"/>
          </p:cNvGraphicFramePr>
          <p:nvPr/>
        </p:nvGraphicFramePr>
        <p:xfrm>
          <a:off x="539552" y="4941168"/>
          <a:ext cx="2376487" cy="738188"/>
        </p:xfrm>
        <a:graphic>
          <a:graphicData uri="http://schemas.openxmlformats.org/presentationml/2006/ole">
            <p:oleObj spid="_x0000_s204804" name="数式" r:id="rId8" imgW="1269720" imgH="393480" progId="Equation.3">
              <p:embed/>
            </p:oleObj>
          </a:graphicData>
        </a:graphic>
      </p:graphicFrame>
      <p:cxnSp>
        <p:nvCxnSpPr>
          <p:cNvPr id="65" name="直線矢印コネクタ 64"/>
          <p:cNvCxnSpPr/>
          <p:nvPr/>
        </p:nvCxnSpPr>
        <p:spPr>
          <a:xfrm rot="16200000" flipV="1">
            <a:off x="1403648" y="4581128"/>
            <a:ext cx="504056" cy="504056"/>
          </a:xfrm>
          <a:prstGeom prst="straightConnector1">
            <a:avLst/>
          </a:prstGeom>
          <a:ln w="38100">
            <a:solidFill>
              <a:srgbClr val="FF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日付プレースホルダ 4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48" name="スライド番号プレースホルダ 4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25</a:t>
            </a:fld>
            <a:endParaRPr kumimoji="1" lang="ja-JP" altLang="en-US"/>
          </a:p>
        </p:txBody>
      </p:sp>
      <p:sp>
        <p:nvSpPr>
          <p:cNvPr id="49" name="フッター プレースホルダ 4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  <p:custDataLst>
      <p:tags r:id="rId2"/>
    </p:custDataLst>
  </p:cSld>
  <p:clrMapOvr>
    <a:masterClrMapping/>
  </p:clrMapOvr>
  <p:transition advTm="76797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2132856"/>
            <a:ext cx="8229600" cy="11430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kumimoji="1" lang="en-US" altLang="ja-JP" dirty="0" smtClean="0"/>
              <a:t>Dark current</a:t>
            </a:r>
            <a:endParaRPr kumimoji="1" lang="ja-JP" altLang="en-US" dirty="0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8" name="スライド番号プレースホル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26</a:t>
            </a:fld>
            <a:endParaRPr kumimoji="1" lang="ja-JP" altLang="en-US"/>
          </a:p>
        </p:txBody>
      </p:sp>
      <p:sp>
        <p:nvSpPr>
          <p:cNvPr id="9" name="フッター プレースホルダ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Higo\2011\X-band\Nextef\T24_Disk_#3\110215 Dark current Yingchao\110209 T24#3 dark curren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1720058"/>
            <a:ext cx="2627784" cy="3672408"/>
          </a:xfrm>
          <a:prstGeom prst="rect">
            <a:avLst/>
          </a:prstGeom>
          <a:noFill/>
        </p:spPr>
      </p:pic>
      <p:sp>
        <p:nvSpPr>
          <p:cNvPr id="2" name="テキスト ボックス 1"/>
          <p:cNvSpPr txBox="1"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400" dirty="0" smtClean="0"/>
              <a:t>Amount and reache</a:t>
            </a:r>
            <a:r>
              <a:rPr lang="en-US" altLang="ja-JP" sz="4400" dirty="0" smtClean="0"/>
              <a:t>d level</a:t>
            </a:r>
            <a:endParaRPr kumimoji="1" lang="ja-JP" altLang="en-US" sz="4400" dirty="0"/>
          </a:p>
        </p:txBody>
      </p:sp>
      <p:graphicFrame>
        <p:nvGraphicFramePr>
          <p:cNvPr id="24578" name="Object 2"/>
          <p:cNvGraphicFramePr>
            <a:graphicFrameLocks noChangeAspect="1"/>
          </p:cNvGraphicFramePr>
          <p:nvPr/>
        </p:nvGraphicFramePr>
        <p:xfrm>
          <a:off x="258584" y="1878360"/>
          <a:ext cx="2857520" cy="2918697"/>
        </p:xfrm>
        <a:graphic>
          <a:graphicData uri="http://schemas.openxmlformats.org/presentationml/2006/ole">
            <p:oleObj spid="_x0000_s4098" name="KGPlot" r:id="rId4" imgW="5486400" imgH="5486400" progId="KGraph_Plot">
              <p:embed/>
            </p:oleObj>
          </a:graphicData>
        </a:graphic>
      </p:graphicFrame>
      <p:sp>
        <p:nvSpPr>
          <p:cNvPr id="4" name="テキスト ボックス 3"/>
          <p:cNvSpPr txBox="1"/>
          <p:nvPr/>
        </p:nvSpPr>
        <p:spPr>
          <a:xfrm>
            <a:off x="1013210" y="840132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>
                <a:solidFill>
                  <a:srgbClr val="00B050"/>
                </a:solidFill>
              </a:rPr>
              <a:t>T18_Disk</a:t>
            </a:r>
            <a:endParaRPr kumimoji="1" lang="ja-JP" altLang="en-US" sz="2800" dirty="0">
              <a:solidFill>
                <a:srgbClr val="00B050"/>
              </a:solidFill>
            </a:endParaRPr>
          </a:p>
        </p:txBody>
      </p:sp>
      <p:pic>
        <p:nvPicPr>
          <p:cNvPr id="6" name="Picture 2" descr="C:\Higo\2010\Reports_Papers_Conferences_Talks\100523_IPAC10_京都\Higo_THPEA012_KEK_Nextef\TD18_Disk_#2_DarkCurrent100308_forIPAC10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06868" y="1259524"/>
            <a:ext cx="3357586" cy="3617427"/>
          </a:xfrm>
          <a:prstGeom prst="rect">
            <a:avLst/>
          </a:prstGeom>
          <a:noFill/>
        </p:spPr>
      </p:pic>
      <p:sp>
        <p:nvSpPr>
          <p:cNvPr id="7" name="テキスト ボックス 6"/>
          <p:cNvSpPr txBox="1"/>
          <p:nvPr/>
        </p:nvSpPr>
        <p:spPr>
          <a:xfrm>
            <a:off x="3656416" y="840132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 smtClean="0">
                <a:solidFill>
                  <a:srgbClr val="FF0000"/>
                </a:solidFill>
              </a:rPr>
              <a:t>TD18_Disk</a:t>
            </a:r>
            <a:endParaRPr kumimoji="1" lang="ja-JP" altLang="en-US" sz="2800" dirty="0">
              <a:solidFill>
                <a:srgbClr val="FF0000"/>
              </a:solidFill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755576" y="4941168"/>
            <a:ext cx="7848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err="1" smtClean="0"/>
              <a:t>Eacc</a:t>
            </a:r>
            <a:r>
              <a:rPr kumimoji="1" lang="en-US" altLang="ja-JP" sz="2400" dirty="0" smtClean="0"/>
              <a:t> for peak dark current of 10 </a:t>
            </a:r>
            <a:r>
              <a:rPr kumimoji="1" lang="en-US" altLang="ja-JP" sz="2400" dirty="0" err="1" smtClean="0">
                <a:latin typeface="Symbol" pitchFamily="18" charset="2"/>
              </a:rPr>
              <a:t>m</a:t>
            </a:r>
            <a:r>
              <a:rPr kumimoji="1" lang="en-US" altLang="ja-JP" sz="2400" dirty="0" err="1" smtClean="0"/>
              <a:t>A</a:t>
            </a:r>
            <a:endParaRPr kumimoji="1" lang="en-US" altLang="ja-JP" sz="2400" dirty="0" smtClean="0">
              <a:sym typeface="Wingdings" pitchFamily="2" charset="2"/>
            </a:endParaRPr>
          </a:p>
          <a:p>
            <a:pPr algn="ctr"/>
            <a:r>
              <a:rPr kumimoji="1" lang="en-US" altLang="ja-JP" sz="2400" dirty="0" smtClean="0">
                <a:solidFill>
                  <a:srgbClr val="00B050"/>
                </a:solidFill>
                <a:sym typeface="Wingdings" pitchFamily="2" charset="2"/>
              </a:rPr>
              <a:t>90MV/m</a:t>
            </a:r>
            <a:r>
              <a:rPr kumimoji="1" lang="en-US" altLang="ja-JP" sz="2400" dirty="0" smtClean="0">
                <a:solidFill>
                  <a:srgbClr val="FF0000"/>
                </a:solidFill>
                <a:sym typeface="Wingdings" pitchFamily="2" charset="2"/>
              </a:rPr>
              <a:t>                             70MV/m                             </a:t>
            </a:r>
            <a:r>
              <a:rPr lang="en-US" altLang="ja-JP" sz="2400" dirty="0" smtClean="0">
                <a:solidFill>
                  <a:srgbClr val="00B050"/>
                </a:solidFill>
                <a:sym typeface="Wingdings" pitchFamily="2" charset="2"/>
              </a:rPr>
              <a:t>85</a:t>
            </a:r>
            <a:r>
              <a:rPr kumimoji="1" lang="en-US" altLang="ja-JP" sz="2400" dirty="0" smtClean="0">
                <a:solidFill>
                  <a:srgbClr val="00B050"/>
                </a:solidFill>
                <a:sym typeface="Wingdings" pitchFamily="2" charset="2"/>
              </a:rPr>
              <a:t>MV/m</a:t>
            </a:r>
            <a:endParaRPr kumimoji="1" lang="ja-JP" altLang="en-US" sz="2400" dirty="0">
              <a:solidFill>
                <a:srgbClr val="00B050"/>
              </a:solidFill>
            </a:endParaRPr>
          </a:p>
        </p:txBody>
      </p:sp>
      <p:cxnSp>
        <p:nvCxnSpPr>
          <p:cNvPr id="12" name="直線コネクタ 11"/>
          <p:cNvCxnSpPr/>
          <p:nvPr/>
        </p:nvCxnSpPr>
        <p:spPr>
          <a:xfrm>
            <a:off x="402643" y="2949778"/>
            <a:ext cx="8643998" cy="0"/>
          </a:xfrm>
          <a:prstGeom prst="line">
            <a:avLst/>
          </a:prstGeom>
          <a:ln w="38100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テキスト ボックス 14"/>
          <p:cNvSpPr txBox="1"/>
          <p:nvPr/>
        </p:nvSpPr>
        <p:spPr>
          <a:xfrm>
            <a:off x="6660232" y="911570"/>
            <a:ext cx="2068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>
                <a:solidFill>
                  <a:srgbClr val="00B050"/>
                </a:solidFill>
              </a:rPr>
              <a:t>T24_Disk</a:t>
            </a:r>
            <a:endParaRPr kumimoji="1" lang="ja-JP" altLang="en-US" sz="2800" dirty="0">
              <a:solidFill>
                <a:srgbClr val="00B050"/>
              </a:solidFill>
            </a:endParaRPr>
          </a:p>
        </p:txBody>
      </p:sp>
      <p:sp>
        <p:nvSpPr>
          <p:cNvPr id="14" name="日付プレースホルダ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18" name="スライド番号プレースホル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27</a:t>
            </a:fld>
            <a:endParaRPr kumimoji="1" lang="ja-JP" altLang="en-US"/>
          </a:p>
        </p:txBody>
      </p:sp>
      <p:sp>
        <p:nvSpPr>
          <p:cNvPr id="19" name="フッター プレースホル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Field enhancement factor as of 090515</a:t>
            </a:r>
            <a:endParaRPr kumimoji="1" lang="ja-JP" altLang="en-US" dirty="0"/>
          </a:p>
        </p:txBody>
      </p:sp>
      <p:graphicFrame>
        <p:nvGraphicFramePr>
          <p:cNvPr id="59394" name="Object 2"/>
          <p:cNvGraphicFramePr>
            <a:graphicFrameLocks noChangeAspect="1"/>
          </p:cNvGraphicFramePr>
          <p:nvPr/>
        </p:nvGraphicFramePr>
        <p:xfrm>
          <a:off x="755576" y="1844824"/>
          <a:ext cx="4329682" cy="3364902"/>
        </p:xfrm>
        <a:graphic>
          <a:graphicData uri="http://schemas.openxmlformats.org/presentationml/2006/ole">
            <p:oleObj spid="_x0000_s109570" name="KGPlot" r:id="rId3" imgW="9347040" imgH="7264440" progId="KGraph_Plot">
              <p:embed/>
            </p:oleObj>
          </a:graphicData>
        </a:graphic>
      </p:graphicFrame>
      <p:sp>
        <p:nvSpPr>
          <p:cNvPr id="4" name="テキスト ボックス 3"/>
          <p:cNvSpPr txBox="1"/>
          <p:nvPr/>
        </p:nvSpPr>
        <p:spPr>
          <a:xfrm>
            <a:off x="1285852" y="5643578"/>
            <a:ext cx="6572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Following the formula and parameters of the following page</a:t>
            </a:r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0"/>
            <a:ext cx="1584176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dirty="0" smtClean="0">
                <a:solidFill>
                  <a:srgbClr val="FF0000"/>
                </a:solidFill>
              </a:rPr>
              <a:t>T18#2</a:t>
            </a:r>
            <a:endParaRPr kumimoji="1" lang="ja-JP" altLang="en-US" sz="4000" dirty="0">
              <a:solidFill>
                <a:srgbClr val="FF0000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4932040" y="2420888"/>
            <a:ext cx="3816424" cy="18158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>
                <a:solidFill>
                  <a:srgbClr val="00B0F0"/>
                </a:solidFill>
              </a:rPr>
              <a:t>No big change in </a:t>
            </a:r>
            <a:r>
              <a:rPr lang="en-US" altLang="ja-JP" sz="2800" dirty="0" smtClean="0">
                <a:solidFill>
                  <a:srgbClr val="00B0F0"/>
                </a:solidFill>
                <a:latin typeface="Symbol" pitchFamily="18" charset="2"/>
              </a:rPr>
              <a:t>b</a:t>
            </a:r>
            <a:r>
              <a:rPr kumimoji="1" lang="en-US" altLang="ja-JP" sz="2800" dirty="0" smtClean="0">
                <a:solidFill>
                  <a:srgbClr val="00B0F0"/>
                </a:solidFill>
              </a:rPr>
              <a:t> during</a:t>
            </a:r>
          </a:p>
          <a:p>
            <a:r>
              <a:rPr kumimoji="1" lang="en-US" altLang="ja-JP" sz="2800" dirty="0" smtClean="0">
                <a:solidFill>
                  <a:srgbClr val="00B0F0"/>
                </a:solidFill>
              </a:rPr>
              <a:t>RF ON = 2300 – 2900 hrs </a:t>
            </a:r>
            <a:endParaRPr lang="en-US" altLang="ja-JP" sz="2800" dirty="0" smtClean="0">
              <a:solidFill>
                <a:srgbClr val="00B0F0"/>
              </a:solidFill>
            </a:endParaRPr>
          </a:p>
          <a:p>
            <a:r>
              <a:rPr kumimoji="1" lang="en-US" altLang="ja-JP" sz="2800" dirty="0" smtClean="0">
                <a:solidFill>
                  <a:srgbClr val="00B0F0"/>
                </a:solidFill>
              </a:rPr>
              <a:t>    </a:t>
            </a:r>
            <a:r>
              <a:rPr kumimoji="1" lang="en-US" altLang="ja-JP" sz="2800" dirty="0" smtClean="0">
                <a:solidFill>
                  <a:srgbClr val="00B0F0"/>
                </a:solidFill>
                <a:latin typeface="Symbol" pitchFamily="18" charset="2"/>
              </a:rPr>
              <a:t>b</a:t>
            </a:r>
            <a:r>
              <a:rPr kumimoji="1" lang="en-US" altLang="ja-JP" sz="2800" dirty="0" smtClean="0">
                <a:solidFill>
                  <a:srgbClr val="00B0F0"/>
                </a:solidFill>
              </a:rPr>
              <a:t> ~ 36—38 </a:t>
            </a:r>
            <a:endParaRPr kumimoji="1" lang="ja-JP" altLang="en-US" sz="2800" dirty="0">
              <a:solidFill>
                <a:srgbClr val="00B0F0"/>
              </a:solidFill>
            </a:endParaRPr>
          </a:p>
        </p:txBody>
      </p:sp>
      <p:sp>
        <p:nvSpPr>
          <p:cNvPr id="10" name="日付プレースホル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11" name="スライド番号プレースホル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28</a:t>
            </a:fld>
            <a:endParaRPr kumimoji="1" lang="ja-JP" altLang="en-US"/>
          </a:p>
        </p:txBody>
      </p:sp>
      <p:sp>
        <p:nvSpPr>
          <p:cNvPr id="12" name="フッター プレースホルダ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Higo\2010\Reports_Papers_Conferences_Talks\100523_IPAC10_京都\Higo_THPEA012_KEK_Nextef\TD18_Disk_#2_FNPlot_for_IPAC1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047" y="1197893"/>
            <a:ext cx="4033837" cy="354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テキスト ボックス 4"/>
          <p:cNvSpPr txBox="1">
            <a:spLocks noChangeArrowheads="1"/>
          </p:cNvSpPr>
          <p:nvPr/>
        </p:nvSpPr>
        <p:spPr bwMode="auto">
          <a:xfrm>
            <a:off x="971600" y="260648"/>
            <a:ext cx="8028384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3200" dirty="0"/>
              <a:t>Evolution of dark current till early April</a:t>
            </a:r>
          </a:p>
          <a:p>
            <a:pPr algn="ctr"/>
            <a:r>
              <a:rPr lang="en-US" altLang="ja-JP" sz="3200" dirty="0"/>
              <a:t> in TD18_Disk</a:t>
            </a:r>
            <a:endParaRPr lang="ja-JP" altLang="en-US" sz="3200" dirty="0"/>
          </a:p>
        </p:txBody>
      </p:sp>
      <p:sp>
        <p:nvSpPr>
          <p:cNvPr id="26629" name="テキスト ボックス 5"/>
          <p:cNvSpPr txBox="1">
            <a:spLocks noChangeArrowheads="1"/>
          </p:cNvSpPr>
          <p:nvPr/>
        </p:nvSpPr>
        <p:spPr bwMode="auto">
          <a:xfrm>
            <a:off x="1331640" y="4725144"/>
            <a:ext cx="6768752" cy="1631216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sz="2000" dirty="0">
                <a:solidFill>
                  <a:srgbClr val="00B0F0"/>
                </a:solidFill>
              </a:rPr>
              <a:t>Dark current reduced by three order of magnitude.</a:t>
            </a:r>
          </a:p>
          <a:p>
            <a:r>
              <a:rPr lang="en-US" altLang="ja-JP" sz="2000" dirty="0">
                <a:solidFill>
                  <a:srgbClr val="00B0F0"/>
                </a:solidFill>
              </a:rPr>
              <a:t>     It followed roughly modified F-N formula.</a:t>
            </a:r>
          </a:p>
          <a:p>
            <a:pPr>
              <a:buFont typeface="Symbol" pitchFamily="18" charset="2"/>
              <a:buChar char=" "/>
            </a:pPr>
            <a:r>
              <a:rPr lang="en-US" altLang="ja-JP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altLang="ja-JP" sz="2000" dirty="0" smtClean="0">
                <a:solidFill>
                  <a:srgbClr val="00B0F0"/>
                </a:solidFill>
                <a:latin typeface="Symbol" pitchFamily="18" charset="2"/>
              </a:rPr>
              <a:t>b</a:t>
            </a:r>
            <a:r>
              <a:rPr lang="en-US" altLang="ja-JP" sz="2000" dirty="0" smtClean="0">
                <a:solidFill>
                  <a:srgbClr val="00B0F0"/>
                </a:solidFill>
              </a:rPr>
              <a:t> </a:t>
            </a:r>
            <a:r>
              <a:rPr lang="en-US" altLang="ja-JP" sz="2000" dirty="0">
                <a:solidFill>
                  <a:srgbClr val="00B0F0"/>
                </a:solidFill>
              </a:rPr>
              <a:t>reduced from 70 to </a:t>
            </a:r>
            <a:r>
              <a:rPr lang="en-US" altLang="ja-JP" sz="2000" dirty="0" smtClean="0">
                <a:solidFill>
                  <a:srgbClr val="00B0F0"/>
                </a:solidFill>
              </a:rPr>
              <a:t>40 in its initial stage of processing</a:t>
            </a:r>
          </a:p>
          <a:p>
            <a:pPr>
              <a:buFont typeface="Symbol" pitchFamily="18" charset="2"/>
              <a:buChar char=" "/>
            </a:pPr>
            <a:r>
              <a:rPr lang="en-US" altLang="ja-JP" sz="2000" dirty="0" smtClean="0">
                <a:solidFill>
                  <a:srgbClr val="00B0F0"/>
                </a:solidFill>
                <a:latin typeface="Symbol" pitchFamily="18" charset="2"/>
              </a:rPr>
              <a:t>          </a:t>
            </a:r>
            <a:r>
              <a:rPr lang="en-US" altLang="ja-JP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keeping</a:t>
            </a:r>
            <a:r>
              <a:rPr lang="en-US" altLang="ja-JP" sz="2000" dirty="0" smtClean="0">
                <a:solidFill>
                  <a:srgbClr val="00B0F0"/>
                </a:solidFill>
                <a:latin typeface="Symbol" pitchFamily="18" charset="2"/>
              </a:rPr>
              <a:t>  b</a:t>
            </a:r>
            <a:r>
              <a:rPr lang="en-US" altLang="ja-JP" sz="2000" dirty="0" smtClean="0">
                <a:solidFill>
                  <a:srgbClr val="00B0F0"/>
                </a:solidFill>
              </a:rPr>
              <a:t> * </a:t>
            </a:r>
            <a:r>
              <a:rPr lang="en-US" altLang="ja-JP" sz="2000" dirty="0" err="1" smtClean="0">
                <a:solidFill>
                  <a:srgbClr val="00B0F0"/>
                </a:solidFill>
              </a:rPr>
              <a:t>E</a:t>
            </a:r>
            <a:r>
              <a:rPr lang="en-US" altLang="ja-JP" sz="2000" baseline="-25000" dirty="0" err="1" smtClean="0">
                <a:solidFill>
                  <a:srgbClr val="00B0F0"/>
                </a:solidFill>
              </a:rPr>
              <a:t>s</a:t>
            </a:r>
            <a:r>
              <a:rPr lang="en-US" altLang="ja-JP" sz="2000" baseline="30000" dirty="0" err="1" smtClean="0">
                <a:solidFill>
                  <a:srgbClr val="00B0F0"/>
                </a:solidFill>
              </a:rPr>
              <a:t>max</a:t>
            </a:r>
            <a:r>
              <a:rPr lang="en-US" altLang="ja-JP" sz="2000" dirty="0" smtClean="0">
                <a:solidFill>
                  <a:srgbClr val="00B0F0"/>
                </a:solidFill>
              </a:rPr>
              <a:t> ~ 5~7 GV/m      </a:t>
            </a:r>
          </a:p>
          <a:p>
            <a:pPr>
              <a:buFont typeface="Symbol" pitchFamily="18" charset="2"/>
              <a:buChar char=" "/>
            </a:pPr>
            <a:r>
              <a:rPr lang="en-US" altLang="ja-JP" sz="2000" dirty="0" smtClean="0">
                <a:solidFill>
                  <a:srgbClr val="00B0F0"/>
                </a:solidFill>
              </a:rPr>
              <a:t>but became larger to 55 at the later stage.</a:t>
            </a:r>
            <a:endParaRPr lang="en-US" altLang="ja-JP" sz="2000" dirty="0">
              <a:solidFill>
                <a:srgbClr val="00B0F0"/>
              </a:solidFill>
            </a:endParaRPr>
          </a:p>
        </p:txBody>
      </p:sp>
      <p:sp>
        <p:nvSpPr>
          <p:cNvPr id="26630" name="テキスト ボックス 10"/>
          <p:cNvSpPr txBox="1">
            <a:spLocks noChangeArrowheads="1"/>
          </p:cNvSpPr>
          <p:nvPr/>
        </p:nvSpPr>
        <p:spPr bwMode="auto">
          <a:xfrm>
            <a:off x="7885113" y="0"/>
            <a:ext cx="12588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altLang="ja-JP"/>
              <a:t>IPAC10</a:t>
            </a:r>
            <a:endParaRPr lang="ja-JP" altLang="en-US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0" y="0"/>
            <a:ext cx="1584176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dirty="0" smtClean="0">
                <a:solidFill>
                  <a:srgbClr val="FF0000"/>
                </a:solidFill>
              </a:rPr>
              <a:t>TD18</a:t>
            </a:r>
            <a:endParaRPr kumimoji="1" lang="ja-JP" altLang="en-US" sz="4000" dirty="0">
              <a:solidFill>
                <a:srgbClr val="FF0000"/>
              </a:solidFill>
            </a:endParaRPr>
          </a:p>
        </p:txBody>
      </p:sp>
      <p:grpSp>
        <p:nvGrpSpPr>
          <p:cNvPr id="23" name="グループ化 22"/>
          <p:cNvGrpSpPr/>
          <p:nvPr/>
        </p:nvGrpSpPr>
        <p:grpSpPr>
          <a:xfrm>
            <a:off x="4427984" y="1181348"/>
            <a:ext cx="4472647" cy="3374107"/>
            <a:chOff x="4427984" y="1181348"/>
            <a:chExt cx="4472647" cy="3374107"/>
          </a:xfrm>
        </p:grpSpPr>
        <p:pic>
          <p:nvPicPr>
            <p:cNvPr id="26627" name="Picture 2" descr="C:\Higo\2010\Reports_Papers_Conferences_Talks\100523_IPAC10_京都\Higo_THPEA012_KEK_Nextef\TD18_beta and product of beta times Eacc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427984" y="1340768"/>
              <a:ext cx="4205288" cy="32146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円/楕円 14"/>
            <p:cNvSpPr/>
            <p:nvPr/>
          </p:nvSpPr>
          <p:spPr>
            <a:xfrm>
              <a:off x="8578039" y="2880357"/>
              <a:ext cx="144016" cy="14401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7" name="直線矢印コネクタ 16"/>
            <p:cNvCxnSpPr/>
            <p:nvPr/>
          </p:nvCxnSpPr>
          <p:spPr>
            <a:xfrm>
              <a:off x="7617399" y="2953431"/>
              <a:ext cx="936104" cy="1588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テキスト ボックス 17"/>
            <p:cNvSpPr txBox="1"/>
            <p:nvPr/>
          </p:nvSpPr>
          <p:spPr>
            <a:xfrm rot="16200000">
              <a:off x="8247913" y="3840998"/>
              <a:ext cx="9361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/>
                <a:t>3100 hr</a:t>
              </a:r>
              <a:endParaRPr kumimoji="1" lang="ja-JP" altLang="en-US" dirty="0"/>
            </a:p>
          </p:txBody>
        </p:sp>
        <p:sp>
          <p:nvSpPr>
            <p:cNvPr id="20" name="円/楕円 19"/>
            <p:cNvSpPr/>
            <p:nvPr/>
          </p:nvSpPr>
          <p:spPr>
            <a:xfrm>
              <a:off x="8603307" y="1181348"/>
              <a:ext cx="144016" cy="144016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1" name="直線矢印コネクタ 20"/>
            <p:cNvCxnSpPr/>
            <p:nvPr/>
          </p:nvCxnSpPr>
          <p:spPr>
            <a:xfrm rot="5400000" flipH="1" flipV="1">
              <a:off x="7415175" y="1577392"/>
              <a:ext cx="1368152" cy="1008112"/>
            </a:xfrm>
            <a:prstGeom prst="straightConnector1">
              <a:avLst/>
            </a:prstGeom>
            <a:ln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日付プレースホルダ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22" name="スライド番号プレースホルダ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29</a:t>
            </a:fld>
            <a:endParaRPr kumimoji="1" lang="ja-JP" altLang="en-US"/>
          </a:p>
        </p:txBody>
      </p:sp>
      <p:sp>
        <p:nvSpPr>
          <p:cNvPr id="24" name="フッター プレースホルダ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Prototype structures at Nextef</a:t>
            </a:r>
            <a:endParaRPr kumimoji="1"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411760" y="1916832"/>
            <a:ext cx="468052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solidFill>
                  <a:srgbClr val="00B050"/>
                </a:solidFill>
              </a:rPr>
              <a:t>T18</a:t>
            </a:r>
            <a:r>
              <a:rPr kumimoji="1" lang="en-US" altLang="ja-JP" sz="3200" dirty="0" smtClean="0"/>
              <a:t>		</a:t>
            </a:r>
            <a:r>
              <a:rPr kumimoji="1" lang="en-US" altLang="ja-JP" sz="3200" dirty="0" smtClean="0">
                <a:solidFill>
                  <a:srgbClr val="FF0000"/>
                </a:solidFill>
              </a:rPr>
              <a:t>TD18</a:t>
            </a:r>
          </a:p>
          <a:p>
            <a:endParaRPr lang="en-US" altLang="ja-JP" sz="3200" dirty="0" smtClean="0">
              <a:solidFill>
                <a:srgbClr val="FF0000"/>
              </a:solidFill>
            </a:endParaRPr>
          </a:p>
          <a:p>
            <a:r>
              <a:rPr kumimoji="1" lang="en-US" altLang="ja-JP" sz="3200" dirty="0" smtClean="0">
                <a:solidFill>
                  <a:srgbClr val="FF0000"/>
                </a:solidFill>
              </a:rPr>
              <a:t>		TD18_quad</a:t>
            </a:r>
          </a:p>
          <a:p>
            <a:endParaRPr kumimoji="1" lang="en-US" altLang="ja-JP" sz="3200" dirty="0" smtClean="0"/>
          </a:p>
          <a:p>
            <a:r>
              <a:rPr lang="en-US" altLang="ja-JP" sz="3200" dirty="0" smtClean="0">
                <a:solidFill>
                  <a:srgbClr val="00B050"/>
                </a:solidFill>
              </a:rPr>
              <a:t>T24</a:t>
            </a:r>
            <a:r>
              <a:rPr lang="en-US" altLang="ja-JP" sz="3200" dirty="0" smtClean="0"/>
              <a:t>		</a:t>
            </a:r>
            <a:r>
              <a:rPr lang="en-US" altLang="ja-JP" sz="3200" dirty="0" smtClean="0">
                <a:solidFill>
                  <a:srgbClr val="FF0000"/>
                </a:solidFill>
              </a:rPr>
              <a:t>TD24</a:t>
            </a:r>
          </a:p>
          <a:p>
            <a:endParaRPr kumimoji="1" lang="en-US" altLang="ja-JP" sz="3200" dirty="0" smtClean="0"/>
          </a:p>
          <a:p>
            <a:r>
              <a:rPr lang="en-US" altLang="ja-JP" sz="3200" dirty="0" smtClean="0"/>
              <a:t>		</a:t>
            </a:r>
            <a:r>
              <a:rPr lang="en-US" altLang="ja-JP" sz="3200" dirty="0" smtClean="0">
                <a:solidFill>
                  <a:srgbClr val="FF0000"/>
                </a:solidFill>
              </a:rPr>
              <a:t>TD24R05</a:t>
            </a:r>
            <a:endParaRPr kumimoji="1" lang="ja-JP" altLang="en-US" sz="3200" dirty="0">
              <a:solidFill>
                <a:srgbClr val="FF0000"/>
              </a:solidFill>
            </a:endParaRPr>
          </a:p>
        </p:txBody>
      </p:sp>
      <p:cxnSp>
        <p:nvCxnSpPr>
          <p:cNvPr id="8" name="直線矢印コネクタ 7"/>
          <p:cNvCxnSpPr/>
          <p:nvPr/>
        </p:nvCxnSpPr>
        <p:spPr>
          <a:xfrm>
            <a:off x="3347864" y="2348880"/>
            <a:ext cx="936104" cy="7920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矢印コネクタ 8"/>
          <p:cNvCxnSpPr/>
          <p:nvPr/>
        </p:nvCxnSpPr>
        <p:spPr>
          <a:xfrm rot="5400000" flipH="1" flipV="1">
            <a:off x="4463988" y="2672916"/>
            <a:ext cx="504056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矢印コネクタ 11"/>
          <p:cNvCxnSpPr/>
          <p:nvPr/>
        </p:nvCxnSpPr>
        <p:spPr>
          <a:xfrm rot="5400000">
            <a:off x="2771800" y="2348880"/>
            <a:ext cx="1656184" cy="151216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矢印コネクタ 16"/>
          <p:cNvCxnSpPr/>
          <p:nvPr/>
        </p:nvCxnSpPr>
        <p:spPr>
          <a:xfrm>
            <a:off x="3131840" y="4149080"/>
            <a:ext cx="1080120" cy="1588"/>
          </a:xfrm>
          <a:prstGeom prst="straightConnector1">
            <a:avLst/>
          </a:prstGeom>
          <a:ln w="28575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/>
          <p:cNvCxnSpPr/>
          <p:nvPr/>
        </p:nvCxnSpPr>
        <p:spPr>
          <a:xfrm rot="5400000">
            <a:off x="4463988" y="4689140"/>
            <a:ext cx="504056" cy="1588"/>
          </a:xfrm>
          <a:prstGeom prst="straightConnector1">
            <a:avLst/>
          </a:prstGeom>
          <a:ln w="28575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日付プレースホルダ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14" name="スライド番号プレースホルダ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  <p:sp>
        <p:nvSpPr>
          <p:cNvPr id="15" name="フッター プレースホルダ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980728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Fitting including low </a:t>
            </a:r>
            <a:r>
              <a:rPr lang="en-US" altLang="ja-JP" dirty="0" smtClean="0"/>
              <a:t>current data points</a:t>
            </a:r>
            <a:endParaRPr kumimoji="1" lang="ja-JP" altLang="en-US" dirty="0"/>
          </a:p>
        </p:txBody>
      </p:sp>
      <p:grpSp>
        <p:nvGrpSpPr>
          <p:cNvPr id="7" name="グループ化 6"/>
          <p:cNvGrpSpPr/>
          <p:nvPr/>
        </p:nvGrpSpPr>
        <p:grpSpPr>
          <a:xfrm>
            <a:off x="827584" y="1556792"/>
            <a:ext cx="4752528" cy="4192411"/>
            <a:chOff x="1763688" y="1124744"/>
            <a:chExt cx="5964236" cy="5200523"/>
          </a:xfrm>
        </p:grpSpPr>
        <p:pic>
          <p:nvPicPr>
            <p:cNvPr id="9218" name="Picture 2" descr="C:\Higo\2011\X-band\Nextef\T24_Disk_#3\110215 Dark current Yingchao\110209 T24#3 FN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63688" y="1124744"/>
              <a:ext cx="5964236" cy="5200523"/>
            </a:xfrm>
            <a:prstGeom prst="rect">
              <a:avLst/>
            </a:prstGeom>
            <a:noFill/>
          </p:spPr>
        </p:pic>
        <p:sp>
          <p:nvSpPr>
            <p:cNvPr id="8" name="テキスト ボックス 7"/>
            <p:cNvSpPr txBox="1"/>
            <p:nvPr/>
          </p:nvSpPr>
          <p:spPr>
            <a:xfrm>
              <a:off x="5148064" y="3140968"/>
              <a:ext cx="2160240" cy="4963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000" dirty="0" smtClean="0">
                  <a:solidFill>
                    <a:srgbClr val="0066FF"/>
                  </a:solidFill>
                  <a:latin typeface="Symbol" pitchFamily="18" charset="2"/>
                </a:rPr>
                <a:t>b</a:t>
              </a:r>
              <a:r>
                <a:rPr kumimoji="1" lang="en-US" altLang="ja-JP" sz="2000" dirty="0" smtClean="0">
                  <a:solidFill>
                    <a:srgbClr val="0066FF"/>
                  </a:solidFill>
                </a:rPr>
                <a:t>=33 (252ns)</a:t>
              </a:r>
            </a:p>
          </p:txBody>
        </p:sp>
        <p:sp>
          <p:nvSpPr>
            <p:cNvPr id="9" name="テキスト ボックス 8"/>
            <p:cNvSpPr txBox="1"/>
            <p:nvPr/>
          </p:nvSpPr>
          <p:spPr>
            <a:xfrm>
              <a:off x="3275855" y="4077073"/>
              <a:ext cx="2160240" cy="4963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2000" dirty="0" smtClean="0">
                  <a:solidFill>
                    <a:srgbClr val="FF0000"/>
                  </a:solidFill>
                  <a:latin typeface="Symbol" pitchFamily="18" charset="2"/>
                </a:rPr>
                <a:t>b</a:t>
              </a:r>
              <a:r>
                <a:rPr lang="en-US" altLang="ja-JP" sz="2000" dirty="0" smtClean="0">
                  <a:solidFill>
                    <a:srgbClr val="FF0000"/>
                  </a:solidFill>
                </a:rPr>
                <a:t>=26 (412ns)</a:t>
              </a:r>
              <a:endParaRPr kumimoji="1" lang="ja-JP" altLang="en-US" sz="2000" dirty="0">
                <a:solidFill>
                  <a:srgbClr val="FF0000"/>
                </a:solidFill>
              </a:endParaRPr>
            </a:p>
          </p:txBody>
        </p:sp>
      </p:grpSp>
      <p:sp>
        <p:nvSpPr>
          <p:cNvPr id="6" name="テキスト ボックス 5"/>
          <p:cNvSpPr txBox="1"/>
          <p:nvPr/>
        </p:nvSpPr>
        <p:spPr>
          <a:xfrm>
            <a:off x="0" y="0"/>
            <a:ext cx="1584176" cy="707886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dirty="0" smtClean="0">
                <a:solidFill>
                  <a:srgbClr val="FF0000"/>
                </a:solidFill>
              </a:rPr>
              <a:t>T24#3</a:t>
            </a:r>
            <a:endParaRPr kumimoji="1" lang="ja-JP" altLang="en-US" sz="4000" dirty="0">
              <a:solidFill>
                <a:srgbClr val="FF0000"/>
              </a:solidFill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5292080" y="3284984"/>
            <a:ext cx="3600400" cy="138499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>
                <a:solidFill>
                  <a:srgbClr val="00B0F0"/>
                </a:solidFill>
              </a:rPr>
              <a:t>Beta seem small </a:t>
            </a:r>
          </a:p>
          <a:p>
            <a:r>
              <a:rPr kumimoji="1" lang="en-US" altLang="ja-JP" sz="2800" dirty="0" smtClean="0">
                <a:solidFill>
                  <a:srgbClr val="00B0F0"/>
                </a:solidFill>
              </a:rPr>
              <a:t>      </a:t>
            </a:r>
            <a:r>
              <a:rPr kumimoji="1" lang="en-US" altLang="ja-JP" sz="2800" dirty="0" smtClean="0">
                <a:solidFill>
                  <a:srgbClr val="00B0F0"/>
                </a:solidFill>
                <a:latin typeface="Symbol" pitchFamily="18" charset="2"/>
              </a:rPr>
              <a:t>b</a:t>
            </a:r>
            <a:r>
              <a:rPr kumimoji="1" lang="en-US" altLang="ja-JP" sz="2800" dirty="0" smtClean="0">
                <a:solidFill>
                  <a:srgbClr val="00B0F0"/>
                </a:solidFill>
              </a:rPr>
              <a:t> = 26—33 </a:t>
            </a:r>
          </a:p>
          <a:p>
            <a:r>
              <a:rPr kumimoji="1" lang="en-US" altLang="ja-JP" sz="2800" dirty="0" smtClean="0">
                <a:solidFill>
                  <a:srgbClr val="00B0F0"/>
                </a:solidFill>
              </a:rPr>
              <a:t>at RF ON = 1000 hrs</a:t>
            </a:r>
            <a:endParaRPr kumimoji="1" lang="ja-JP" altLang="en-US" sz="2800" dirty="0">
              <a:solidFill>
                <a:srgbClr val="00B0F0"/>
              </a:solidFill>
            </a:endParaRPr>
          </a:p>
        </p:txBody>
      </p:sp>
      <p:sp>
        <p:nvSpPr>
          <p:cNvPr id="14" name="日付プレースホルダ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15" name="スライド番号プレースホル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30</a:t>
            </a:fld>
            <a:endParaRPr kumimoji="1" lang="ja-JP" altLang="en-US"/>
          </a:p>
        </p:txBody>
      </p:sp>
      <p:sp>
        <p:nvSpPr>
          <p:cNvPr id="16" name="フッター プレースホルダ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kumimoji="1" lang="en-US" altLang="ja-JP" dirty="0" smtClean="0"/>
              <a:t>Comparison of beta values</a:t>
            </a:r>
            <a:endParaRPr kumimoji="1" lang="ja-JP" altLang="en-US" dirty="0"/>
          </a:p>
        </p:txBody>
      </p:sp>
      <p:graphicFrame>
        <p:nvGraphicFramePr>
          <p:cNvPr id="6" name="表 5"/>
          <p:cNvGraphicFramePr>
            <a:graphicFrameLocks noGrp="1"/>
          </p:cNvGraphicFramePr>
          <p:nvPr/>
        </p:nvGraphicFramePr>
        <p:xfrm>
          <a:off x="539552" y="1340768"/>
          <a:ext cx="8136905" cy="33457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4226"/>
                <a:gridCol w="2034227"/>
                <a:gridCol w="2515043"/>
                <a:gridCol w="1553409"/>
              </a:tblGrid>
              <a:tr h="779309">
                <a:tc>
                  <a:txBody>
                    <a:bodyPr/>
                    <a:lstStyle/>
                    <a:p>
                      <a:pPr algn="ctr"/>
                      <a:endParaRPr kumimoji="1" lang="ja-JP" alt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 smtClean="0"/>
                        <a:t>T18</a:t>
                      </a:r>
                      <a:endParaRPr kumimoji="1" lang="ja-JP" alt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 smtClean="0"/>
                        <a:t>TD18</a:t>
                      </a:r>
                      <a:endParaRPr kumimoji="1" lang="ja-JP" alt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 smtClean="0"/>
                        <a:t>T24</a:t>
                      </a:r>
                      <a:endParaRPr kumimoji="1" lang="ja-JP" altLang="en-US" sz="2800" dirty="0"/>
                    </a:p>
                  </a:txBody>
                  <a:tcPr anchor="ctr"/>
                </a:tc>
              </a:tr>
              <a:tr h="160477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 smtClean="0"/>
                        <a:t>Meas. at RF ON(hrs)</a:t>
                      </a:r>
                      <a:endParaRPr kumimoji="1" lang="ja-JP" alt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 smtClean="0"/>
                        <a:t>2300 – 2900 </a:t>
                      </a:r>
                      <a:endParaRPr kumimoji="1" lang="ja-JP" alt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 smtClean="0"/>
                        <a:t>100</a:t>
                      </a:r>
                      <a:r>
                        <a:rPr kumimoji="1" lang="en-US" altLang="ja-JP" sz="2800" baseline="0" dirty="0" smtClean="0"/>
                        <a:t> – 600 </a:t>
                      </a:r>
                      <a:r>
                        <a:rPr kumimoji="1" lang="en-US" altLang="ja-JP" sz="2800" baseline="0" dirty="0" smtClean="0">
                          <a:sym typeface="Wingdings" pitchFamily="2" charset="2"/>
                        </a:rPr>
                        <a:t> 3200</a:t>
                      </a:r>
                      <a:endParaRPr kumimoji="1" lang="ja-JP" alt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 smtClean="0"/>
                        <a:t>1000</a:t>
                      </a:r>
                      <a:endParaRPr kumimoji="1" lang="ja-JP" altLang="en-US" sz="2800" dirty="0"/>
                    </a:p>
                  </a:txBody>
                  <a:tcPr anchor="ctr"/>
                </a:tc>
              </a:tr>
              <a:tr h="96166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 smtClean="0">
                          <a:latin typeface="Symbol" pitchFamily="18" charset="2"/>
                        </a:rPr>
                        <a:t>b</a:t>
                      </a:r>
                      <a:endParaRPr kumimoji="1" lang="ja-JP" altLang="en-US" sz="2800" dirty="0">
                        <a:latin typeface="Symbol" pitchFamily="18" charset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 smtClean="0"/>
                        <a:t>36 – 38 </a:t>
                      </a:r>
                      <a:endParaRPr kumimoji="1" lang="ja-JP" alt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 smtClean="0"/>
                        <a:t>70 </a:t>
                      </a:r>
                      <a:r>
                        <a:rPr kumimoji="1" lang="en-US" altLang="ja-JP" sz="2800" dirty="0" smtClean="0">
                          <a:sym typeface="Wingdings" pitchFamily="2" charset="2"/>
                        </a:rPr>
                        <a:t> 40  55</a:t>
                      </a:r>
                      <a:endParaRPr kumimoji="1" lang="ja-JP" alt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 smtClean="0"/>
                        <a:t>26 – 33 </a:t>
                      </a:r>
                      <a:endParaRPr kumimoji="1" lang="ja-JP" altLang="en-US" sz="28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テキスト ボックス 6"/>
          <p:cNvSpPr txBox="1"/>
          <p:nvPr/>
        </p:nvSpPr>
        <p:spPr>
          <a:xfrm>
            <a:off x="683568" y="4869160"/>
            <a:ext cx="7920880" cy="15696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dirty="0" smtClean="0">
                <a:solidFill>
                  <a:srgbClr val="00B0F0"/>
                </a:solidFill>
              </a:rPr>
              <a:t>Seems good to compare these values.</a:t>
            </a:r>
          </a:p>
          <a:p>
            <a:pPr algn="ctr"/>
            <a:r>
              <a:rPr kumimoji="1" lang="en-US" altLang="ja-JP" sz="3200" dirty="0" smtClean="0">
                <a:solidFill>
                  <a:srgbClr val="00B0F0"/>
                </a:solidFill>
              </a:rPr>
              <a:t>Higher beta in TD18? How it changes as time?</a:t>
            </a:r>
          </a:p>
          <a:p>
            <a:pPr algn="ctr"/>
            <a:r>
              <a:rPr lang="en-US" altLang="ja-JP" sz="3200" dirty="0" smtClean="0">
                <a:solidFill>
                  <a:srgbClr val="00B0F0"/>
                </a:solidFill>
              </a:rPr>
              <a:t>Better to monitor systematically.</a:t>
            </a:r>
            <a:endParaRPr kumimoji="1" lang="ja-JP" altLang="en-US" sz="3200" dirty="0">
              <a:solidFill>
                <a:srgbClr val="00B0F0"/>
              </a:solidFill>
            </a:endParaRPr>
          </a:p>
        </p:txBody>
      </p:sp>
      <p:sp>
        <p:nvSpPr>
          <p:cNvPr id="8" name="日付プレースホルダ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31</a:t>
            </a:fld>
            <a:endParaRPr kumimoji="1" lang="ja-JP" altLang="en-US"/>
          </a:p>
        </p:txBody>
      </p:sp>
      <p:sp>
        <p:nvSpPr>
          <p:cNvPr id="10" name="フッター プレースホル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/>
          <a:lstStyle/>
          <a:p>
            <a:r>
              <a:rPr lang="en-US" altLang="ja-JP" dirty="0" smtClean="0"/>
              <a:t>Dark current spectra </a:t>
            </a:r>
            <a:endParaRPr kumimoji="1"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0" y="0"/>
            <a:ext cx="1584176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dirty="0" smtClean="0">
                <a:solidFill>
                  <a:srgbClr val="FF0000"/>
                </a:solidFill>
              </a:rPr>
              <a:t>T18#2</a:t>
            </a:r>
            <a:endParaRPr kumimoji="1" lang="ja-JP" altLang="en-US" sz="4000" dirty="0">
              <a:solidFill>
                <a:srgbClr val="FF0000"/>
              </a:solidFill>
            </a:endParaRPr>
          </a:p>
        </p:txBody>
      </p:sp>
      <p:pic>
        <p:nvPicPr>
          <p:cNvPr id="200706" name="Picture 2" descr="C:\Documents and Settings\toshi\デスクトップ\T18 new addition\090618 DarkCurrentSpectrum\T18#2 Dependence on widt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1700808"/>
            <a:ext cx="4404544" cy="3076189"/>
          </a:xfrm>
          <a:prstGeom prst="rect">
            <a:avLst/>
          </a:prstGeom>
          <a:noFill/>
        </p:spPr>
      </p:pic>
      <p:pic>
        <p:nvPicPr>
          <p:cNvPr id="200707" name="Picture 3" descr="C:\Documents and Settings\toshi\デスクトップ\T18 new addition\090618 DarkCurrentSpectrum\T18#2 Dependence on powe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44824"/>
            <a:ext cx="4116512" cy="2875024"/>
          </a:xfrm>
          <a:prstGeom prst="rect">
            <a:avLst/>
          </a:prstGeom>
          <a:noFill/>
        </p:spPr>
      </p:pic>
      <p:sp>
        <p:nvSpPr>
          <p:cNvPr id="9" name="テキスト ボックス 8"/>
          <p:cNvSpPr txBox="1"/>
          <p:nvPr/>
        </p:nvSpPr>
        <p:spPr>
          <a:xfrm>
            <a:off x="971600" y="4941168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/>
              <a:t>Different widths</a:t>
            </a:r>
            <a:endParaRPr kumimoji="1" lang="ja-JP" altLang="en-US" sz="2400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4788024" y="5013176"/>
            <a:ext cx="338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/>
              <a:t>Different acc field levels</a:t>
            </a:r>
            <a:endParaRPr kumimoji="1" lang="ja-JP" altLang="en-US" sz="2400" dirty="0"/>
          </a:p>
        </p:txBody>
      </p:sp>
      <p:sp>
        <p:nvSpPr>
          <p:cNvPr id="11" name="日付プレースホルダ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12" name="スライド番号プレースホル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32</a:t>
            </a:fld>
            <a:endParaRPr kumimoji="1" lang="ja-JP" altLang="en-US"/>
          </a:p>
        </p:txBody>
      </p:sp>
      <p:sp>
        <p:nvSpPr>
          <p:cNvPr id="13" name="フッター プレースホルダ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584176"/>
          </a:xfrm>
          <a:noFill/>
        </p:spPr>
        <p:txBody>
          <a:bodyPr>
            <a:normAutofit/>
          </a:bodyPr>
          <a:lstStyle/>
          <a:p>
            <a:r>
              <a:rPr kumimoji="1" lang="en-US" altLang="ja-JP" dirty="0" smtClean="0"/>
              <a:t>TD18 spectrum is missing.</a:t>
            </a:r>
            <a:br>
              <a:rPr kumimoji="1" lang="en-US" altLang="ja-JP" dirty="0" smtClean="0"/>
            </a:br>
            <a:r>
              <a:rPr lang="en-US" altLang="ja-JP" dirty="0" smtClean="0"/>
              <a:t>Our fault!</a:t>
            </a:r>
            <a:endParaRPr kumimoji="1"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0" y="0"/>
            <a:ext cx="1584176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dirty="0" smtClean="0">
                <a:solidFill>
                  <a:srgbClr val="FF0000"/>
                </a:solidFill>
              </a:rPr>
              <a:t>TD18</a:t>
            </a:r>
            <a:endParaRPr kumimoji="1" lang="ja-JP" altLang="en-US" sz="4000" dirty="0">
              <a:solidFill>
                <a:srgbClr val="FF0000"/>
              </a:solidFill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547664" y="3140968"/>
            <a:ext cx="58326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600" dirty="0" smtClean="0"/>
              <a:t>Simply enough!</a:t>
            </a:r>
          </a:p>
          <a:p>
            <a:pPr algn="ctr"/>
            <a:r>
              <a:rPr lang="en-US" altLang="ja-JP" sz="3600" dirty="0" smtClean="0"/>
              <a:t>I</a:t>
            </a:r>
            <a:r>
              <a:rPr lang="en-US" altLang="ja-JP" sz="3600" dirty="0" smtClean="0"/>
              <a:t>t </a:t>
            </a:r>
            <a:r>
              <a:rPr kumimoji="1" lang="en-US" altLang="ja-JP" sz="3600" dirty="0" smtClean="0"/>
              <a:t>should be measured!</a:t>
            </a:r>
            <a:endParaRPr kumimoji="1" lang="ja-JP" altLang="en-US" sz="3600" dirty="0"/>
          </a:p>
        </p:txBody>
      </p:sp>
      <p:sp>
        <p:nvSpPr>
          <p:cNvPr id="8" name="日付プレースホルダ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33</a:t>
            </a:fld>
            <a:endParaRPr kumimoji="1" lang="ja-JP" altLang="en-US"/>
          </a:p>
        </p:txBody>
      </p:sp>
      <p:sp>
        <p:nvSpPr>
          <p:cNvPr id="10" name="フッター プレースホル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143000"/>
          </a:xfrm>
        </p:spPr>
        <p:txBody>
          <a:bodyPr>
            <a:noAutofit/>
          </a:bodyPr>
          <a:lstStyle/>
          <a:p>
            <a:r>
              <a:rPr kumimoji="1" lang="en-US" altLang="ja-JP" sz="4000" dirty="0" smtClean="0"/>
              <a:t>T24#3  Dark </a:t>
            </a:r>
            <a:r>
              <a:rPr kumimoji="1" lang="en-US" altLang="ja-JP" sz="4000" dirty="0" smtClean="0"/>
              <a:t>current </a:t>
            </a:r>
            <a:r>
              <a:rPr kumimoji="1" lang="en-US" altLang="ja-JP" sz="4000" dirty="0" smtClean="0"/>
              <a:t>spectra </a:t>
            </a:r>
            <a:br>
              <a:rPr kumimoji="1" lang="en-US" altLang="ja-JP" sz="4000" dirty="0" smtClean="0"/>
            </a:br>
            <a:r>
              <a:rPr kumimoji="1" lang="en-US" altLang="ja-JP" sz="2000" dirty="0" smtClean="0"/>
              <a:t>Meas</a:t>
            </a:r>
            <a:r>
              <a:rPr kumimoji="1" lang="en-US" altLang="ja-JP" sz="2000" dirty="0" smtClean="0"/>
              <a:t>. 25 Feb., 2011   </a:t>
            </a:r>
            <a:r>
              <a:rPr kumimoji="1" lang="en-US" altLang="ja-JP" sz="2000" dirty="0" smtClean="0"/>
              <a:t> @ </a:t>
            </a:r>
            <a:r>
              <a:rPr kumimoji="1" lang="en-US" altLang="ja-JP" sz="2000" dirty="0" smtClean="0"/>
              <a:t>1400 hours after processing start</a:t>
            </a:r>
            <a:endParaRPr kumimoji="1" lang="ja-JP" altLang="en-US" sz="2000" dirty="0"/>
          </a:p>
        </p:txBody>
      </p:sp>
      <p:grpSp>
        <p:nvGrpSpPr>
          <p:cNvPr id="11" name="グループ化 10"/>
          <p:cNvGrpSpPr/>
          <p:nvPr/>
        </p:nvGrpSpPr>
        <p:grpSpPr>
          <a:xfrm>
            <a:off x="1043608" y="1916832"/>
            <a:ext cx="7098035" cy="4250060"/>
            <a:chOff x="679915" y="1562892"/>
            <a:chExt cx="7458075" cy="4610100"/>
          </a:xfrm>
        </p:grpSpPr>
        <p:graphicFrame>
          <p:nvGraphicFramePr>
            <p:cNvPr id="5" name="Chart 5"/>
            <p:cNvGraphicFramePr>
              <a:graphicFrameLocks/>
            </p:cNvGraphicFramePr>
            <p:nvPr/>
          </p:nvGraphicFramePr>
          <p:xfrm>
            <a:off x="679915" y="1562892"/>
            <a:ext cx="7458075" cy="46101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cxnSp>
          <p:nvCxnSpPr>
            <p:cNvPr id="6" name="直線コネクタ 5"/>
            <p:cNvCxnSpPr/>
            <p:nvPr/>
          </p:nvCxnSpPr>
          <p:spPr bwMode="auto">
            <a:xfrm>
              <a:off x="1431851" y="1936651"/>
              <a:ext cx="5867400" cy="0"/>
            </a:xfrm>
            <a:prstGeom prst="line">
              <a:avLst/>
            </a:prstGeom>
            <a:solidFill>
              <a:srgbClr val="FFFFFF"/>
            </a:solidFill>
            <a:ln w="28575" cap="flat" cmpd="sng" algn="ctr">
              <a:solidFill>
                <a:srgbClr val="FFC000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0" name="テキスト ボックス 9"/>
          <p:cNvSpPr txBox="1"/>
          <p:nvPr/>
        </p:nvSpPr>
        <p:spPr>
          <a:xfrm>
            <a:off x="0" y="0"/>
            <a:ext cx="1584176" cy="707886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dirty="0" smtClean="0">
                <a:solidFill>
                  <a:srgbClr val="FF0000"/>
                </a:solidFill>
              </a:rPr>
              <a:t>T24#3</a:t>
            </a:r>
            <a:endParaRPr kumimoji="1" lang="ja-JP" altLang="en-US" sz="4000" dirty="0">
              <a:solidFill>
                <a:srgbClr val="FF0000"/>
              </a:solidFill>
            </a:endParaRPr>
          </a:p>
        </p:txBody>
      </p:sp>
      <p:sp>
        <p:nvSpPr>
          <p:cNvPr id="12" name="日付プレースホル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13" name="スライド番号プレースホルダ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34</a:t>
            </a:fld>
            <a:endParaRPr kumimoji="1" lang="ja-JP" altLang="en-US"/>
          </a:p>
        </p:txBody>
      </p:sp>
      <p:sp>
        <p:nvSpPr>
          <p:cNvPr id="14" name="フッター プレースホルダ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kumimoji="1" lang="en-US" altLang="ja-JP" dirty="0" smtClean="0"/>
              <a:t>Dark current</a:t>
            </a:r>
            <a:endParaRPr kumimoji="1" lang="ja-JP" altLang="en-US" dirty="0"/>
          </a:p>
        </p:txBody>
      </p:sp>
      <p:sp>
        <p:nvSpPr>
          <p:cNvPr id="8" name="コンテンツ プレースホルダ 7"/>
          <p:cNvSpPr>
            <a:spLocks noGrp="1"/>
          </p:cNvSpPr>
          <p:nvPr>
            <p:ph idx="1"/>
          </p:nvPr>
        </p:nvSpPr>
        <p:spPr>
          <a:xfrm>
            <a:off x="755576" y="1124744"/>
            <a:ext cx="7848872" cy="4968552"/>
          </a:xfrm>
        </p:spPr>
        <p:txBody>
          <a:bodyPr>
            <a:normAutofit fontScale="92500" lnSpcReduction="20000"/>
          </a:bodyPr>
          <a:lstStyle/>
          <a:p>
            <a:r>
              <a:rPr lang="en-US" altLang="ja-JP" dirty="0" smtClean="0"/>
              <a:t>Dark current gives a </a:t>
            </a:r>
            <a:r>
              <a:rPr lang="en-US" altLang="ja-JP" dirty="0" smtClean="0">
                <a:solidFill>
                  <a:srgbClr val="00B0F0"/>
                </a:solidFill>
              </a:rPr>
              <a:t>measure on HG performance</a:t>
            </a:r>
          </a:p>
          <a:p>
            <a:pPr lvl="1"/>
            <a:r>
              <a:rPr lang="en-US" altLang="ja-JP" dirty="0" smtClean="0"/>
              <a:t>In beta</a:t>
            </a:r>
          </a:p>
          <a:p>
            <a:pPr lvl="1"/>
            <a:r>
              <a:rPr lang="en-US" altLang="ja-JP" dirty="0" smtClean="0"/>
              <a:t>In its amount</a:t>
            </a:r>
            <a:endParaRPr lang="ja-JP" altLang="en-US" dirty="0" smtClean="0"/>
          </a:p>
          <a:p>
            <a:r>
              <a:rPr lang="en-US" altLang="ja-JP" dirty="0" smtClean="0"/>
              <a:t>Dark current </a:t>
            </a:r>
            <a:r>
              <a:rPr lang="en-US" altLang="ja-JP" dirty="0" smtClean="0"/>
              <a:t>contains </a:t>
            </a:r>
            <a:r>
              <a:rPr lang="en-US" altLang="ja-JP" dirty="0" smtClean="0">
                <a:solidFill>
                  <a:srgbClr val="00B0F0"/>
                </a:solidFill>
              </a:rPr>
              <a:t>many </a:t>
            </a:r>
            <a:r>
              <a:rPr lang="en-US" altLang="ja-JP" dirty="0" smtClean="0">
                <a:solidFill>
                  <a:srgbClr val="00B0F0"/>
                </a:solidFill>
              </a:rPr>
              <a:t>hints</a:t>
            </a:r>
            <a:endParaRPr lang="en-US" altLang="ja-JP" dirty="0" smtClean="0">
              <a:solidFill>
                <a:srgbClr val="00B0F0"/>
              </a:solidFill>
            </a:endParaRPr>
          </a:p>
          <a:p>
            <a:pPr lvl="1"/>
            <a:r>
              <a:rPr lang="en-US" altLang="ja-JP" dirty="0" smtClean="0"/>
              <a:t>field emission site</a:t>
            </a:r>
          </a:p>
          <a:p>
            <a:pPr lvl="1"/>
            <a:r>
              <a:rPr lang="en-US" altLang="ja-JP" dirty="0" smtClean="0"/>
              <a:t>beta as a </a:t>
            </a:r>
            <a:r>
              <a:rPr lang="en-US" altLang="ja-JP" dirty="0" smtClean="0"/>
              <a:t>whole and possibly local beta</a:t>
            </a:r>
          </a:p>
          <a:p>
            <a:pPr lvl="1"/>
            <a:r>
              <a:rPr lang="en-US" altLang="ja-JP" dirty="0" smtClean="0"/>
              <a:t>Even though it is the result of the whole area with a limited acceptance</a:t>
            </a:r>
          </a:p>
          <a:p>
            <a:r>
              <a:rPr lang="en-US" altLang="ja-JP" dirty="0" smtClean="0"/>
              <a:t>We want to improve the monitoring</a:t>
            </a:r>
          </a:p>
          <a:p>
            <a:pPr lvl="1"/>
            <a:r>
              <a:rPr lang="en-US" altLang="ja-JP" dirty="0" smtClean="0"/>
              <a:t>As the processing proceeds, especially at the beginning</a:t>
            </a:r>
          </a:p>
        </p:txBody>
      </p:sp>
      <p:sp>
        <p:nvSpPr>
          <p:cNvPr id="9" name="日付プレースホルダ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10" name="スライド番号プレースホル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35</a:t>
            </a:fld>
            <a:endParaRPr kumimoji="1" lang="ja-JP" altLang="en-US"/>
          </a:p>
        </p:txBody>
      </p:sp>
      <p:sp>
        <p:nvSpPr>
          <p:cNvPr id="11" name="フッター プレースホル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29600" cy="114300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Remembrance of the preceding pulse?</a:t>
            </a:r>
            <a:endParaRPr kumimoji="1"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755576" y="3429000"/>
            <a:ext cx="7632848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dirty="0" smtClean="0"/>
              <a:t>Is the b</a:t>
            </a:r>
            <a:r>
              <a:rPr kumimoji="1" lang="en-US" altLang="ja-JP" sz="2800" dirty="0" smtClean="0"/>
              <a:t>reakdown trigger influenced by anything from the preceding pulse or from the general situation of the period</a:t>
            </a:r>
            <a:r>
              <a:rPr kumimoji="1" lang="en-US" altLang="ja-JP" sz="2800" dirty="0" smtClean="0"/>
              <a:t>?</a:t>
            </a:r>
            <a:endParaRPr kumimoji="1" lang="en-US" altLang="ja-JP" sz="2800" dirty="0" smtClean="0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8" name="スライド番号プレースホル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36</a:t>
            </a:fld>
            <a:endParaRPr kumimoji="1" lang="ja-JP" altLang="en-US"/>
          </a:p>
        </p:txBody>
      </p:sp>
      <p:sp>
        <p:nvSpPr>
          <p:cNvPr id="9" name="フッター プレースホルダ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Autofit/>
          </a:bodyPr>
          <a:lstStyle/>
          <a:p>
            <a:r>
              <a:rPr kumimoji="1" lang="en-US" altLang="ja-JP" sz="3600" dirty="0" smtClean="0"/>
              <a:t>Run 98  switching among three power levels</a:t>
            </a:r>
            <a:r>
              <a:rPr lang="ja-JP" altLang="en-US" sz="3600" dirty="0" smtClean="0"/>
              <a:t> </a:t>
            </a:r>
            <a:r>
              <a:rPr lang="en-US" altLang="ja-JP" sz="3600" dirty="0" smtClean="0">
                <a:solidFill>
                  <a:srgbClr val="FF0000"/>
                </a:solidFill>
              </a:rPr>
              <a:t>for 46.2 hours</a:t>
            </a:r>
            <a:endParaRPr kumimoji="1" lang="ja-JP" altLang="en-US" sz="36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Higo\2010\X-band\Nextef\TD18_#2\101026 Final Studies Summary (15)\run 98\Run98_1025_021703-yama3-Fpow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00808"/>
            <a:ext cx="4429298" cy="3317037"/>
          </a:xfrm>
          <a:prstGeom prst="rect">
            <a:avLst/>
          </a:prstGeom>
          <a:noFill/>
        </p:spPr>
      </p:pic>
      <p:pic>
        <p:nvPicPr>
          <p:cNvPr id="1027" name="Picture 3" descr="C:\Higo\2010\X-band\Nextef\TD18_#2\101026 Final Studies Summary (15)\run 98\Run98_1025_021703-yama3-his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700808"/>
            <a:ext cx="3974391" cy="2976364"/>
          </a:xfrm>
          <a:prstGeom prst="rect">
            <a:avLst/>
          </a:prstGeom>
          <a:noFill/>
        </p:spPr>
      </p:pic>
      <p:sp>
        <p:nvSpPr>
          <p:cNvPr id="7" name="テキスト ボックス 6"/>
          <p:cNvSpPr txBox="1"/>
          <p:nvPr/>
        </p:nvSpPr>
        <p:spPr>
          <a:xfrm>
            <a:off x="1043608" y="5445224"/>
            <a:ext cx="7128792" cy="4616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/>
              <a:t>Switching </a:t>
            </a:r>
            <a:r>
              <a:rPr lang="en-US" altLang="ja-JP" sz="2400" dirty="0" smtClean="0"/>
              <a:t>among three power levels in each 50 pulses</a:t>
            </a:r>
            <a:r>
              <a:rPr kumimoji="1" lang="en-US" altLang="ja-JP" sz="2400" dirty="0" smtClean="0"/>
              <a:t>.</a:t>
            </a:r>
            <a:endParaRPr kumimoji="1" lang="ja-JP" altLang="en-US" sz="24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5508104" y="4653136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 smtClean="0">
                <a:solidFill>
                  <a:srgbClr val="FF0000"/>
                </a:solidFill>
              </a:rPr>
              <a:t>90   –   95   –   100 MV/m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0" y="0"/>
            <a:ext cx="1584176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dirty="0" smtClean="0">
                <a:solidFill>
                  <a:srgbClr val="FF0000"/>
                </a:solidFill>
              </a:rPr>
              <a:t>TD18</a:t>
            </a:r>
            <a:endParaRPr kumimoji="1" lang="ja-JP" altLang="en-US" sz="4000" dirty="0">
              <a:solidFill>
                <a:srgbClr val="FF0000"/>
              </a:solidFill>
            </a:endParaRPr>
          </a:p>
        </p:txBody>
      </p:sp>
      <p:sp>
        <p:nvSpPr>
          <p:cNvPr id="13" name="日付プレースホルダ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14" name="スライド番号プレースホルダ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37</a:t>
            </a:fld>
            <a:endParaRPr kumimoji="1" lang="ja-JP" altLang="en-US"/>
          </a:p>
        </p:txBody>
      </p:sp>
      <p:sp>
        <p:nvSpPr>
          <p:cNvPr id="15" name="フッター プレースホルダ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16832" y="0"/>
            <a:ext cx="7427168" cy="1143000"/>
          </a:xfrm>
        </p:spPr>
        <p:txBody>
          <a:bodyPr>
            <a:normAutofit fontScale="90000"/>
          </a:bodyPr>
          <a:lstStyle/>
          <a:p>
            <a:r>
              <a:rPr kumimoji="1" lang="en-US" altLang="ja-JP" sz="4000" dirty="0" smtClean="0"/>
              <a:t>Comparison</a:t>
            </a:r>
            <a:r>
              <a:rPr kumimoji="1" lang="en-US" altLang="ja-JP" dirty="0" smtClean="0"/>
              <a:t> to the usual BDR data</a:t>
            </a:r>
            <a:endParaRPr kumimoji="1" lang="ja-JP" altLang="en-US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39553" y="4725144"/>
            <a:ext cx="41764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solidFill>
                  <a:srgbClr val="FF0000"/>
                </a:solidFill>
              </a:rPr>
              <a:t>3.3*10</a:t>
            </a:r>
            <a:r>
              <a:rPr lang="en-US" altLang="ja-JP" sz="2400" baseline="30000" dirty="0" smtClean="0">
                <a:solidFill>
                  <a:srgbClr val="FF0000"/>
                </a:solidFill>
              </a:rPr>
              <a:t>-6</a:t>
            </a:r>
            <a:r>
              <a:rPr lang="en-US" altLang="ja-JP" sz="2400" dirty="0" smtClean="0">
                <a:solidFill>
                  <a:srgbClr val="FF0000"/>
                </a:solidFill>
              </a:rPr>
              <a:t>  /  2.6*10</a:t>
            </a:r>
            <a:r>
              <a:rPr lang="en-US" altLang="ja-JP" sz="2400" baseline="30000" dirty="0" smtClean="0">
                <a:solidFill>
                  <a:srgbClr val="FF0000"/>
                </a:solidFill>
              </a:rPr>
              <a:t>-5</a:t>
            </a:r>
            <a:r>
              <a:rPr lang="en-US" altLang="ja-JP" sz="2400" dirty="0" smtClean="0">
                <a:solidFill>
                  <a:srgbClr val="FF0000"/>
                </a:solidFill>
              </a:rPr>
              <a:t>  /  </a:t>
            </a:r>
            <a:r>
              <a:rPr kumimoji="1" lang="en-US" altLang="ja-JP" sz="2400" dirty="0" smtClean="0">
                <a:solidFill>
                  <a:srgbClr val="FF0000"/>
                </a:solidFill>
              </a:rPr>
              <a:t>1.4*10</a:t>
            </a:r>
            <a:r>
              <a:rPr kumimoji="1" lang="en-US" altLang="ja-JP" sz="2400" baseline="30000" dirty="0" smtClean="0">
                <a:solidFill>
                  <a:srgbClr val="FF0000"/>
                </a:solidFill>
              </a:rPr>
              <a:t>-4</a:t>
            </a:r>
            <a:r>
              <a:rPr kumimoji="1" lang="en-US" altLang="ja-JP" sz="2400" dirty="0" smtClean="0">
                <a:solidFill>
                  <a:srgbClr val="FF0000"/>
                </a:solidFill>
              </a:rPr>
              <a:t>  </a:t>
            </a:r>
          </a:p>
          <a:p>
            <a:r>
              <a:rPr kumimoji="1" lang="en-US" altLang="ja-JP" sz="2400" dirty="0" smtClean="0">
                <a:solidFill>
                  <a:srgbClr val="FF0000"/>
                </a:solidFill>
              </a:rPr>
              <a:t> [BD/pulse/m]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0" y="0"/>
            <a:ext cx="1584176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dirty="0" smtClean="0">
                <a:solidFill>
                  <a:srgbClr val="FF0000"/>
                </a:solidFill>
              </a:rPr>
              <a:t>TD18</a:t>
            </a:r>
            <a:endParaRPr kumimoji="1" lang="ja-JP" altLang="en-US" sz="4000" dirty="0">
              <a:solidFill>
                <a:srgbClr val="FF0000"/>
              </a:solidFill>
            </a:endParaRPr>
          </a:p>
        </p:txBody>
      </p:sp>
      <p:grpSp>
        <p:nvGrpSpPr>
          <p:cNvPr id="14" name="グループ化 13"/>
          <p:cNvGrpSpPr/>
          <p:nvPr/>
        </p:nvGrpSpPr>
        <p:grpSpPr>
          <a:xfrm>
            <a:off x="4281039" y="836712"/>
            <a:ext cx="4611442" cy="4141440"/>
            <a:chOff x="1835696" y="980728"/>
            <a:chExt cx="5078986" cy="4429472"/>
          </a:xfrm>
        </p:grpSpPr>
        <p:pic>
          <p:nvPicPr>
            <p:cNvPr id="15" name="Picture 2" descr="C:\Higo\2010\Reports_Papers_Conferences_Talks\101011-15 IWLC10 CERN\Higo presentation\101017 BDR vs Eacc aselected points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835696" y="980728"/>
              <a:ext cx="5078986" cy="4429472"/>
            </a:xfrm>
            <a:prstGeom prst="rect">
              <a:avLst/>
            </a:prstGeom>
            <a:noFill/>
          </p:spPr>
        </p:pic>
        <p:sp>
          <p:nvSpPr>
            <p:cNvPr id="16" name="円/楕円 15"/>
            <p:cNvSpPr/>
            <p:nvPr/>
          </p:nvSpPr>
          <p:spPr>
            <a:xfrm>
              <a:off x="3865713" y="4168349"/>
              <a:ext cx="216024" cy="21602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4450161" y="3333327"/>
              <a:ext cx="216024" cy="21602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/>
          </p:nvSpPr>
          <p:spPr>
            <a:xfrm>
              <a:off x="4990390" y="2593234"/>
              <a:ext cx="216024" cy="21602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9" name="グループ化 15"/>
          <p:cNvGrpSpPr/>
          <p:nvPr/>
        </p:nvGrpSpPr>
        <p:grpSpPr>
          <a:xfrm>
            <a:off x="4860034" y="4941168"/>
            <a:ext cx="4283966" cy="830997"/>
            <a:chOff x="6941273" y="2588177"/>
            <a:chExt cx="2089978" cy="1393416"/>
          </a:xfrm>
        </p:grpSpPr>
        <p:sp>
          <p:nvSpPr>
            <p:cNvPr id="20" name="円/楕円 19"/>
            <p:cNvSpPr/>
            <p:nvPr/>
          </p:nvSpPr>
          <p:spPr>
            <a:xfrm>
              <a:off x="6941273" y="2950406"/>
              <a:ext cx="114824" cy="36223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テキスト ボックス 20"/>
            <p:cNvSpPr txBox="1"/>
            <p:nvPr/>
          </p:nvSpPr>
          <p:spPr>
            <a:xfrm>
              <a:off x="7120417" y="2588177"/>
              <a:ext cx="1910834" cy="13934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400" dirty="0" smtClean="0"/>
                <a:t>Data points from jumping  among three levels</a:t>
              </a:r>
              <a:endParaRPr kumimoji="1" lang="ja-JP" altLang="en-US" sz="2400" dirty="0"/>
            </a:p>
          </p:txBody>
        </p:sp>
      </p:grpSp>
      <p:grpSp>
        <p:nvGrpSpPr>
          <p:cNvPr id="23" name="グループ化 22"/>
          <p:cNvGrpSpPr/>
          <p:nvPr/>
        </p:nvGrpSpPr>
        <p:grpSpPr>
          <a:xfrm>
            <a:off x="611561" y="1124744"/>
            <a:ext cx="3708920" cy="2880320"/>
            <a:chOff x="0" y="1772816"/>
            <a:chExt cx="4320480" cy="3312368"/>
          </a:xfrm>
        </p:grpSpPr>
        <p:grpSp>
          <p:nvGrpSpPr>
            <p:cNvPr id="13" name="グループ化 12"/>
            <p:cNvGrpSpPr/>
            <p:nvPr/>
          </p:nvGrpSpPr>
          <p:grpSpPr>
            <a:xfrm>
              <a:off x="0" y="1772816"/>
              <a:ext cx="4320480" cy="3312368"/>
              <a:chOff x="251520" y="1412776"/>
              <a:chExt cx="5087152" cy="3816424"/>
            </a:xfrm>
          </p:grpSpPr>
          <p:pic>
            <p:nvPicPr>
              <p:cNvPr id="2050" name="Picture 2" descr="C:\Higo\2010\X-band\Nextef\TD18_#2\101026 Final Studies Summary (15)\run 98\TD18_Disk_#2_98_20101028-135305_==F [MW]== (ACC-BD).pn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51520" y="1412776"/>
                <a:ext cx="5087152" cy="3816424"/>
              </a:xfrm>
              <a:prstGeom prst="rect">
                <a:avLst/>
              </a:prstGeom>
              <a:noFill/>
            </p:spPr>
          </p:pic>
          <p:sp>
            <p:nvSpPr>
              <p:cNvPr id="4" name="テキスト ボックス 3"/>
              <p:cNvSpPr txBox="1"/>
              <p:nvPr/>
            </p:nvSpPr>
            <p:spPr>
              <a:xfrm>
                <a:off x="2483768" y="3645024"/>
                <a:ext cx="43204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2400" dirty="0" smtClean="0"/>
                  <a:t>8</a:t>
                </a:r>
                <a:endParaRPr kumimoji="1" lang="ja-JP" altLang="en-US" sz="2400" dirty="0"/>
              </a:p>
            </p:txBody>
          </p:sp>
          <p:sp>
            <p:nvSpPr>
              <p:cNvPr id="5" name="テキスト ボックス 4"/>
              <p:cNvSpPr txBox="1"/>
              <p:nvPr/>
            </p:nvSpPr>
            <p:spPr>
              <a:xfrm>
                <a:off x="1403648" y="3861048"/>
                <a:ext cx="43204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2400" dirty="0" smtClean="0"/>
                  <a:t>1</a:t>
                </a:r>
                <a:endParaRPr kumimoji="1" lang="ja-JP" altLang="en-US" sz="2400" dirty="0"/>
              </a:p>
            </p:txBody>
          </p:sp>
          <p:sp>
            <p:nvSpPr>
              <p:cNvPr id="6" name="テキスト ボックス 5"/>
              <p:cNvSpPr txBox="1"/>
              <p:nvPr/>
            </p:nvSpPr>
            <p:spPr>
              <a:xfrm>
                <a:off x="3851919" y="1988840"/>
                <a:ext cx="942841" cy="6117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2400" dirty="0" smtClean="0"/>
                  <a:t>43</a:t>
                </a:r>
                <a:endParaRPr kumimoji="1" lang="ja-JP" altLang="en-US" sz="2400" dirty="0"/>
              </a:p>
            </p:txBody>
          </p:sp>
        </p:grpSp>
        <p:sp>
          <p:nvSpPr>
            <p:cNvPr id="22" name="テキスト ボックス 21"/>
            <p:cNvSpPr txBox="1"/>
            <p:nvPr/>
          </p:nvSpPr>
          <p:spPr>
            <a:xfrm>
              <a:off x="827584" y="2204864"/>
              <a:ext cx="1437212" cy="530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400" dirty="0" smtClean="0"/>
                <a:t>Run 98</a:t>
              </a:r>
              <a:endParaRPr kumimoji="1" lang="ja-JP" altLang="en-US" sz="2400" dirty="0"/>
            </a:p>
          </p:txBody>
        </p:sp>
      </p:grpSp>
      <p:sp>
        <p:nvSpPr>
          <p:cNvPr id="24" name="テキスト ボックス 23"/>
          <p:cNvSpPr txBox="1"/>
          <p:nvPr/>
        </p:nvSpPr>
        <p:spPr>
          <a:xfrm>
            <a:off x="683569" y="5733256"/>
            <a:ext cx="8136904" cy="46166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>
                <a:solidFill>
                  <a:srgbClr val="00B0F0"/>
                </a:solidFill>
              </a:rPr>
              <a:t>BDR is determined by the power level of the very pulse</a:t>
            </a:r>
            <a:r>
              <a:rPr kumimoji="1" lang="en-US" altLang="ja-JP" sz="2400" dirty="0" smtClean="0">
                <a:solidFill>
                  <a:srgbClr val="00B0F0"/>
                </a:solidFill>
              </a:rPr>
              <a:t>.</a:t>
            </a:r>
            <a:endParaRPr kumimoji="1" lang="en-US" altLang="ja-JP" sz="2400" dirty="0" smtClean="0">
              <a:solidFill>
                <a:srgbClr val="00B0F0"/>
              </a:solidFill>
            </a:endParaRPr>
          </a:p>
        </p:txBody>
      </p:sp>
      <p:sp>
        <p:nvSpPr>
          <p:cNvPr id="28" name="日付プレースホル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29" name="スライド番号プレースホルダ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38</a:t>
            </a:fld>
            <a:endParaRPr kumimoji="1" lang="ja-JP" altLang="en-US"/>
          </a:p>
        </p:txBody>
      </p:sp>
      <p:sp>
        <p:nvSpPr>
          <p:cNvPr id="30" name="フッター プレースホルダ 2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/>
        </p:nvSpPr>
        <p:spPr>
          <a:xfrm>
            <a:off x="827584" y="1628800"/>
            <a:ext cx="741682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3200" dirty="0" smtClean="0"/>
              <a:t>The remembrance of the preceding pulses, 50 – 100 pulses ahead, is not kept.</a:t>
            </a:r>
          </a:p>
          <a:p>
            <a:pPr algn="ctr"/>
            <a:endParaRPr lang="en-US" altLang="ja-JP" sz="3200" dirty="0" smtClean="0"/>
          </a:p>
          <a:p>
            <a:pPr algn="ctr"/>
            <a:r>
              <a:rPr lang="en-US" altLang="ja-JP" sz="3200" dirty="0" smtClean="0"/>
              <a:t>We need to refrain the same experiment with pulse-to-pulse switching to see whether the remembrance is kept from the previous pulse.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8" name="スライド番号プレースホル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39</a:t>
            </a:fld>
            <a:endParaRPr kumimoji="1" lang="ja-JP" altLang="en-US"/>
          </a:p>
        </p:txBody>
      </p:sp>
      <p:sp>
        <p:nvSpPr>
          <p:cNvPr id="9" name="フッター プレースホルダ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95536" y="1196752"/>
            <a:ext cx="8229600" cy="114300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kumimoji="1" lang="en-US" altLang="ja-JP" dirty="0" smtClean="0"/>
              <a:t>Processing/operation as a whole</a:t>
            </a:r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691680" y="2708920"/>
            <a:ext cx="57606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dirty="0" smtClean="0"/>
              <a:t>Number of breakdowns</a:t>
            </a:r>
          </a:p>
          <a:p>
            <a:pPr algn="ctr"/>
            <a:endParaRPr lang="en-US" altLang="ja-JP" sz="3200" dirty="0" smtClean="0"/>
          </a:p>
          <a:p>
            <a:pPr algn="ctr"/>
            <a:r>
              <a:rPr kumimoji="1" lang="en-US" altLang="ja-JP" sz="3200" dirty="0" smtClean="0"/>
              <a:t>T18  =  2500 BD / 4000 hrs</a:t>
            </a:r>
            <a:endParaRPr lang="en-US" altLang="ja-JP" sz="3200" dirty="0" smtClean="0"/>
          </a:p>
          <a:p>
            <a:pPr algn="ctr"/>
            <a:r>
              <a:rPr kumimoji="1" lang="en-US" altLang="ja-JP" sz="3200" dirty="0" smtClean="0"/>
              <a:t>TD18  =  8000 BD / 4000 hrs</a:t>
            </a:r>
            <a:endParaRPr lang="en-US" altLang="ja-JP" sz="3200" dirty="0" smtClean="0"/>
          </a:p>
          <a:p>
            <a:pPr algn="ctr"/>
            <a:r>
              <a:rPr kumimoji="1" lang="en-US" altLang="ja-JP" sz="3200" dirty="0" smtClean="0"/>
              <a:t>T24  =  1200 BD / 2000 hrs</a:t>
            </a:r>
            <a:endParaRPr kumimoji="1" lang="ja-JP" altLang="en-US" sz="3200" dirty="0"/>
          </a:p>
        </p:txBody>
      </p:sp>
      <p:sp>
        <p:nvSpPr>
          <p:cNvPr id="8" name="日付プレースホルダ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  <p:sp>
        <p:nvSpPr>
          <p:cNvPr id="10" name="フッター プレースホル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29600" cy="11430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kumimoji="1" lang="en-US" altLang="ja-JP" dirty="0" smtClean="0"/>
              <a:t>Thinking from double pulse study</a:t>
            </a:r>
            <a:endParaRPr kumimoji="1"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755576" y="3861048"/>
            <a:ext cx="7632848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dirty="0" smtClean="0"/>
              <a:t>What about the remembrance very close to the last pulse separated by 10 – 200 </a:t>
            </a:r>
            <a:r>
              <a:rPr lang="en-US" altLang="ja-JP" sz="2800" dirty="0" err="1" smtClean="0"/>
              <a:t>nsec</a:t>
            </a:r>
            <a:r>
              <a:rPr lang="en-US" altLang="ja-JP" sz="2800" dirty="0" smtClean="0"/>
              <a:t> period?</a:t>
            </a:r>
            <a:endParaRPr kumimoji="1" lang="en-US" altLang="ja-JP" sz="2800" dirty="0" smtClean="0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8" name="スライド番号プレースホル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40</a:t>
            </a:fld>
            <a:endParaRPr kumimoji="1" lang="ja-JP" altLang="en-US"/>
          </a:p>
        </p:txBody>
      </p:sp>
      <p:sp>
        <p:nvSpPr>
          <p:cNvPr id="9" name="フッター プレースホルダ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en-US" altLang="ja-JP" dirty="0" smtClean="0"/>
              <a:t>BDR:  measured and instantaneous</a:t>
            </a:r>
            <a:endParaRPr kumimoji="1" lang="ja-JP" altLang="en-US" dirty="0"/>
          </a:p>
        </p:txBody>
      </p:sp>
      <p:graphicFrame>
        <p:nvGraphicFramePr>
          <p:cNvPr id="6" name="オブジェクト 5"/>
          <p:cNvGraphicFramePr>
            <a:graphicFrameLocks noChangeAspect="1"/>
          </p:cNvGraphicFramePr>
          <p:nvPr/>
        </p:nvGraphicFramePr>
        <p:xfrm>
          <a:off x="683568" y="2348880"/>
          <a:ext cx="7889515" cy="768722"/>
        </p:xfrm>
        <a:graphic>
          <a:graphicData uri="http://schemas.openxmlformats.org/presentationml/2006/ole">
            <p:oleObj spid="_x0000_s3074" name="数式" r:id="rId3" imgW="2476440" imgH="241200" progId="Equation.3">
              <p:embed/>
            </p:oleObj>
          </a:graphicData>
        </a:graphic>
      </p:graphicFrame>
      <p:sp>
        <p:nvSpPr>
          <p:cNvPr id="9" name="テキスト ボックス 8"/>
          <p:cNvSpPr txBox="1"/>
          <p:nvPr/>
        </p:nvSpPr>
        <p:spPr>
          <a:xfrm>
            <a:off x="1043608" y="3789040"/>
            <a:ext cx="5904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00B050"/>
                </a:solidFill>
              </a:rPr>
              <a:t>g(t) = instantaneous BDR within a pulse</a:t>
            </a:r>
            <a:endParaRPr kumimoji="1" lang="ja-JP" altLang="en-US" sz="2400" dirty="0">
              <a:solidFill>
                <a:srgbClr val="00B050"/>
              </a:solidFill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043608" y="4365104"/>
            <a:ext cx="66247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90600" indent="-990600"/>
            <a:r>
              <a:rPr lang="en-US" altLang="ja-JP" sz="2400" dirty="0" smtClean="0">
                <a:solidFill>
                  <a:srgbClr val="00B0F0"/>
                </a:solidFill>
              </a:rPr>
              <a:t>h</a:t>
            </a:r>
            <a:r>
              <a:rPr kumimoji="1" lang="en-US" altLang="ja-JP" sz="2400" dirty="0" smtClean="0">
                <a:solidFill>
                  <a:srgbClr val="00B0F0"/>
                </a:solidFill>
              </a:rPr>
              <a:t>(</a:t>
            </a:r>
            <a:r>
              <a:rPr kumimoji="1" lang="en-US" altLang="ja-JP" sz="2400" dirty="0" err="1" smtClean="0">
                <a:solidFill>
                  <a:srgbClr val="00B0F0"/>
                </a:solidFill>
                <a:latin typeface="Symbol" pitchFamily="18" charset="2"/>
              </a:rPr>
              <a:t>D</a:t>
            </a:r>
            <a:r>
              <a:rPr kumimoji="1" lang="en-US" altLang="ja-JP" sz="2400" dirty="0" err="1" smtClean="0">
                <a:solidFill>
                  <a:srgbClr val="00B0F0"/>
                </a:solidFill>
              </a:rPr>
              <a:t>T</a:t>
            </a:r>
            <a:r>
              <a:rPr kumimoji="1" lang="en-US" altLang="ja-JP" sz="2400" baseline="-25000" dirty="0" err="1" smtClean="0">
                <a:solidFill>
                  <a:srgbClr val="00B0F0"/>
                </a:solidFill>
              </a:rPr>
              <a:t>p</a:t>
            </a:r>
            <a:r>
              <a:rPr kumimoji="1" lang="en-US" altLang="ja-JP" sz="2400" dirty="0" smtClean="0">
                <a:solidFill>
                  <a:srgbClr val="00B0F0"/>
                </a:solidFill>
              </a:rPr>
              <a:t>) = BD potential factor determined by the integrated effect of such as pulse heating of many pulses before the BD pulse</a:t>
            </a:r>
            <a:endParaRPr kumimoji="1" lang="ja-JP" altLang="en-US" sz="2400" dirty="0">
              <a:solidFill>
                <a:srgbClr val="00B0F0"/>
              </a:solidFill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043608" y="3212976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90600" indent="-990600"/>
            <a:r>
              <a:rPr lang="en-US" altLang="ja-JP" sz="2400" dirty="0" smtClean="0">
                <a:solidFill>
                  <a:srgbClr val="FFC000"/>
                </a:solidFill>
              </a:rPr>
              <a:t>f</a:t>
            </a:r>
            <a:r>
              <a:rPr kumimoji="1" lang="en-US" altLang="ja-JP" sz="2400" dirty="0" smtClean="0">
                <a:solidFill>
                  <a:srgbClr val="FFC000"/>
                </a:solidFill>
              </a:rPr>
              <a:t>(</a:t>
            </a:r>
            <a:r>
              <a:rPr kumimoji="1" lang="en-US" altLang="ja-JP" sz="2400" dirty="0" err="1" smtClean="0">
                <a:solidFill>
                  <a:srgbClr val="FFC000"/>
                </a:solidFill>
              </a:rPr>
              <a:t>E</a:t>
            </a:r>
            <a:r>
              <a:rPr kumimoji="1" lang="en-US" altLang="ja-JP" sz="2400" baseline="-25000" dirty="0" err="1" smtClean="0">
                <a:solidFill>
                  <a:srgbClr val="FFC000"/>
                </a:solidFill>
              </a:rPr>
              <a:t>acc</a:t>
            </a:r>
            <a:r>
              <a:rPr kumimoji="1" lang="en-US" altLang="ja-JP" sz="2400" dirty="0" smtClean="0">
                <a:solidFill>
                  <a:srgbClr val="FFC000"/>
                </a:solidFill>
              </a:rPr>
              <a:t>) = BDR depending on </a:t>
            </a:r>
            <a:r>
              <a:rPr kumimoji="1" lang="en-US" altLang="ja-JP" sz="2400" dirty="0" err="1" smtClean="0">
                <a:solidFill>
                  <a:srgbClr val="FFC000"/>
                </a:solidFill>
              </a:rPr>
              <a:t>E</a:t>
            </a:r>
            <a:r>
              <a:rPr lang="en-US" altLang="ja-JP" sz="2400" baseline="-25000" dirty="0" err="1" smtClean="0">
                <a:solidFill>
                  <a:srgbClr val="FFC000"/>
                </a:solidFill>
              </a:rPr>
              <a:t>acc</a:t>
            </a:r>
            <a:endParaRPr kumimoji="1" lang="ja-JP" altLang="en-US" sz="2400" dirty="0">
              <a:solidFill>
                <a:srgbClr val="FFC000"/>
              </a:solidFill>
            </a:endParaRPr>
          </a:p>
        </p:txBody>
      </p:sp>
      <p:graphicFrame>
        <p:nvGraphicFramePr>
          <p:cNvPr id="12" name="オブジェクト 11"/>
          <p:cNvGraphicFramePr>
            <a:graphicFrameLocks noChangeAspect="1"/>
          </p:cNvGraphicFramePr>
          <p:nvPr/>
        </p:nvGraphicFramePr>
        <p:xfrm>
          <a:off x="1043608" y="1268760"/>
          <a:ext cx="7344172" cy="988380"/>
        </p:xfrm>
        <a:graphic>
          <a:graphicData uri="http://schemas.openxmlformats.org/presentationml/2006/ole">
            <p:oleObj spid="_x0000_s3075" name="数式" r:id="rId4" imgW="2450880" imgH="330120" progId="Equation.3">
              <p:embed/>
            </p:oleObj>
          </a:graphicData>
        </a:graphic>
      </p:graphicFrame>
      <p:sp>
        <p:nvSpPr>
          <p:cNvPr id="14" name="角丸四角形 13"/>
          <p:cNvSpPr/>
          <p:nvPr/>
        </p:nvSpPr>
        <p:spPr>
          <a:xfrm>
            <a:off x="4427984" y="2204864"/>
            <a:ext cx="1512168" cy="1008112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角丸四角形 14"/>
          <p:cNvSpPr/>
          <p:nvPr/>
        </p:nvSpPr>
        <p:spPr>
          <a:xfrm>
            <a:off x="6084168" y="2204864"/>
            <a:ext cx="864096" cy="1008112"/>
          </a:xfrm>
          <a:prstGeom prst="round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角丸四角形 15"/>
          <p:cNvSpPr/>
          <p:nvPr/>
        </p:nvSpPr>
        <p:spPr>
          <a:xfrm>
            <a:off x="7092280" y="2204864"/>
            <a:ext cx="1440160" cy="1008112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467544" y="5733256"/>
            <a:ext cx="828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FF0000"/>
                </a:solidFill>
              </a:rPr>
              <a:t>We thought tha</a:t>
            </a:r>
            <a:r>
              <a:rPr lang="en-US" altLang="ja-JP" sz="2400" dirty="0" smtClean="0">
                <a:solidFill>
                  <a:srgbClr val="FF0000"/>
                </a:solidFill>
              </a:rPr>
              <a:t>t the double pulse study would give us the clue.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sp>
        <p:nvSpPr>
          <p:cNvPr id="18" name="日付プレースホルダ 1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19" name="スライド番号プレースホルダ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41</a:t>
            </a:fld>
            <a:endParaRPr kumimoji="1" lang="ja-JP" altLang="en-US"/>
          </a:p>
        </p:txBody>
      </p:sp>
      <p:sp>
        <p:nvSpPr>
          <p:cNvPr id="20" name="フッター プレースホル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179512" y="0"/>
            <a:ext cx="8712968" cy="1143000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Features investigated by double pulse operation</a:t>
            </a:r>
            <a:endParaRPr kumimoji="1" lang="ja-JP" altLang="en-US" dirty="0"/>
          </a:p>
        </p:txBody>
      </p:sp>
      <p:grpSp>
        <p:nvGrpSpPr>
          <p:cNvPr id="5" name="グループ化 41"/>
          <p:cNvGrpSpPr/>
          <p:nvPr/>
        </p:nvGrpSpPr>
        <p:grpSpPr>
          <a:xfrm>
            <a:off x="1115616" y="2852936"/>
            <a:ext cx="2520280" cy="1899478"/>
            <a:chOff x="5004048" y="4005063"/>
            <a:chExt cx="3456384" cy="2238752"/>
          </a:xfrm>
        </p:grpSpPr>
        <p:grpSp>
          <p:nvGrpSpPr>
            <p:cNvPr id="7" name="グループ化 42"/>
            <p:cNvGrpSpPr/>
            <p:nvPr/>
          </p:nvGrpSpPr>
          <p:grpSpPr>
            <a:xfrm>
              <a:off x="5004048" y="4437112"/>
              <a:ext cx="3456384" cy="792088"/>
              <a:chOff x="5004048" y="4437112"/>
              <a:chExt cx="3456384" cy="792088"/>
            </a:xfrm>
          </p:grpSpPr>
          <p:grpSp>
            <p:nvGrpSpPr>
              <p:cNvPr id="8" name="グループ化 31"/>
              <p:cNvGrpSpPr/>
              <p:nvPr/>
            </p:nvGrpSpPr>
            <p:grpSpPr>
              <a:xfrm>
                <a:off x="5508104" y="4437112"/>
                <a:ext cx="1296144" cy="792088"/>
                <a:chOff x="1259632" y="4365104"/>
                <a:chExt cx="1296144" cy="792088"/>
              </a:xfrm>
            </p:grpSpPr>
            <p:cxnSp>
              <p:nvCxnSpPr>
                <p:cNvPr id="33" name="直線コネクタ 32"/>
                <p:cNvCxnSpPr/>
                <p:nvPr/>
              </p:nvCxnSpPr>
              <p:spPr>
                <a:xfrm rot="5400000" flipH="1" flipV="1">
                  <a:off x="935596" y="4689140"/>
                  <a:ext cx="792088" cy="144016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直線コネクタ 33"/>
                <p:cNvCxnSpPr/>
                <p:nvPr/>
              </p:nvCxnSpPr>
              <p:spPr>
                <a:xfrm rot="10800000">
                  <a:off x="1403648" y="4365104"/>
                  <a:ext cx="1008112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直線コネクタ 34"/>
                <p:cNvCxnSpPr/>
                <p:nvPr/>
              </p:nvCxnSpPr>
              <p:spPr>
                <a:xfrm rot="16200000" flipV="1">
                  <a:off x="2087724" y="4689140"/>
                  <a:ext cx="792088" cy="144016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グループ化 35"/>
              <p:cNvGrpSpPr/>
              <p:nvPr/>
            </p:nvGrpSpPr>
            <p:grpSpPr>
              <a:xfrm>
                <a:off x="6660232" y="4437112"/>
                <a:ext cx="1296144" cy="792088"/>
                <a:chOff x="1259632" y="4365104"/>
                <a:chExt cx="1296144" cy="792088"/>
              </a:xfrm>
            </p:grpSpPr>
            <p:cxnSp>
              <p:nvCxnSpPr>
                <p:cNvPr id="37" name="直線コネクタ 36"/>
                <p:cNvCxnSpPr/>
                <p:nvPr/>
              </p:nvCxnSpPr>
              <p:spPr>
                <a:xfrm rot="5400000" flipH="1" flipV="1">
                  <a:off x="935596" y="4689140"/>
                  <a:ext cx="792088" cy="144016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直線コネクタ 37"/>
                <p:cNvCxnSpPr/>
                <p:nvPr/>
              </p:nvCxnSpPr>
              <p:spPr>
                <a:xfrm rot="10800000">
                  <a:off x="1403648" y="4365104"/>
                  <a:ext cx="1008112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直線コネクタ 38"/>
                <p:cNvCxnSpPr/>
                <p:nvPr/>
              </p:nvCxnSpPr>
              <p:spPr>
                <a:xfrm rot="16200000" flipV="1">
                  <a:off x="2087724" y="4689140"/>
                  <a:ext cx="792088" cy="144016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0" name="直線コネクタ 39"/>
              <p:cNvCxnSpPr/>
              <p:nvPr/>
            </p:nvCxnSpPr>
            <p:spPr>
              <a:xfrm>
                <a:off x="5004048" y="5229200"/>
                <a:ext cx="3456384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4" name="テキスト ボックス 43"/>
            <p:cNvSpPr txBox="1"/>
            <p:nvPr/>
          </p:nvSpPr>
          <p:spPr>
            <a:xfrm>
              <a:off x="5868144" y="5373215"/>
              <a:ext cx="1944217" cy="8706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400" b="1" dirty="0" smtClean="0"/>
                <a:t>FG set value</a:t>
              </a:r>
            </a:p>
            <a:p>
              <a:r>
                <a:rPr lang="en-US" altLang="ja-JP" sz="1400" b="1" dirty="0" smtClean="0"/>
                <a:t>     </a:t>
              </a:r>
              <a:r>
                <a:rPr kumimoji="1" lang="en-US" altLang="ja-JP" sz="1400" b="1" dirty="0" smtClean="0"/>
                <a:t>Period=210ns</a:t>
              </a:r>
            </a:p>
            <a:p>
              <a:r>
                <a:rPr lang="en-US" altLang="ja-JP" sz="1400" b="1" dirty="0" smtClean="0"/>
                <a:t>      Width=200ns</a:t>
              </a:r>
              <a:endParaRPr kumimoji="1" lang="ja-JP" altLang="en-US" sz="1400" b="1" dirty="0"/>
            </a:p>
          </p:txBody>
        </p:sp>
        <p:sp>
          <p:nvSpPr>
            <p:cNvPr id="45" name="テキスト ボックス 44"/>
            <p:cNvSpPr txBox="1"/>
            <p:nvPr/>
          </p:nvSpPr>
          <p:spPr>
            <a:xfrm>
              <a:off x="5652119" y="4005063"/>
              <a:ext cx="1944217" cy="3627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400" b="1" dirty="0" smtClean="0"/>
                <a:t>200 + 10 + 200</a:t>
              </a:r>
              <a:endParaRPr kumimoji="1" lang="ja-JP" altLang="en-US" sz="1400" b="1" dirty="0"/>
            </a:p>
          </p:txBody>
        </p:sp>
      </p:grpSp>
      <p:sp>
        <p:nvSpPr>
          <p:cNvPr id="46" name="テキスト ボックス 45"/>
          <p:cNvSpPr txBox="1"/>
          <p:nvPr/>
        </p:nvSpPr>
        <p:spPr>
          <a:xfrm>
            <a:off x="1187624" y="4797152"/>
            <a:ext cx="2520280" cy="120032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Double (200+10+200) </a:t>
            </a:r>
          </a:p>
          <a:p>
            <a:r>
              <a:rPr kumimoji="1" lang="en-US" altLang="ja-JP" dirty="0" smtClean="0"/>
              <a:t>= Single (410ns eq.)  </a:t>
            </a:r>
          </a:p>
          <a:p>
            <a:r>
              <a:rPr kumimoji="1" lang="en-US" altLang="ja-JP" dirty="0" smtClean="0"/>
              <a:t>in TD18 Run 71 </a:t>
            </a:r>
          </a:p>
          <a:p>
            <a:r>
              <a:rPr kumimoji="1" lang="en-US" altLang="ja-JP" dirty="0" smtClean="0"/>
              <a:t>(30 June – 1 July ---) </a:t>
            </a:r>
            <a:endParaRPr kumimoji="1" lang="ja-JP" altLang="en-US" dirty="0"/>
          </a:p>
        </p:txBody>
      </p:sp>
      <p:grpSp>
        <p:nvGrpSpPr>
          <p:cNvPr id="12" name="グループ化 40"/>
          <p:cNvGrpSpPr/>
          <p:nvPr/>
        </p:nvGrpSpPr>
        <p:grpSpPr>
          <a:xfrm>
            <a:off x="2123728" y="1124744"/>
            <a:ext cx="4680520" cy="1584176"/>
            <a:chOff x="467544" y="3573016"/>
            <a:chExt cx="4680520" cy="1584176"/>
          </a:xfrm>
        </p:grpSpPr>
        <p:grpSp>
          <p:nvGrpSpPr>
            <p:cNvPr id="13" name="グループ化 14"/>
            <p:cNvGrpSpPr/>
            <p:nvPr/>
          </p:nvGrpSpPr>
          <p:grpSpPr>
            <a:xfrm>
              <a:off x="971600" y="4365104"/>
              <a:ext cx="1296144" cy="792088"/>
              <a:chOff x="1259632" y="4365104"/>
              <a:chExt cx="1296144" cy="792088"/>
            </a:xfrm>
          </p:grpSpPr>
          <p:cxnSp>
            <p:nvCxnSpPr>
              <p:cNvPr id="10" name="直線コネクタ 9"/>
              <p:cNvCxnSpPr/>
              <p:nvPr/>
            </p:nvCxnSpPr>
            <p:spPr>
              <a:xfrm rot="5400000" flipH="1" flipV="1">
                <a:off x="935596" y="4689140"/>
                <a:ext cx="792088" cy="14401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線コネクタ 10"/>
              <p:cNvCxnSpPr/>
              <p:nvPr/>
            </p:nvCxnSpPr>
            <p:spPr>
              <a:xfrm rot="10800000">
                <a:off x="1403648" y="4365104"/>
                <a:ext cx="100811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線コネクタ 13"/>
              <p:cNvCxnSpPr/>
              <p:nvPr/>
            </p:nvCxnSpPr>
            <p:spPr>
              <a:xfrm rot="16200000" flipV="1">
                <a:off x="2087724" y="4689140"/>
                <a:ext cx="792088" cy="14401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グループ化 15"/>
            <p:cNvGrpSpPr/>
            <p:nvPr/>
          </p:nvGrpSpPr>
          <p:grpSpPr>
            <a:xfrm>
              <a:off x="2915816" y="4365104"/>
              <a:ext cx="1296144" cy="792088"/>
              <a:chOff x="1259632" y="4365104"/>
              <a:chExt cx="1296144" cy="792088"/>
            </a:xfrm>
          </p:grpSpPr>
          <p:cxnSp>
            <p:nvCxnSpPr>
              <p:cNvPr id="17" name="直線コネクタ 16"/>
              <p:cNvCxnSpPr/>
              <p:nvPr/>
            </p:nvCxnSpPr>
            <p:spPr>
              <a:xfrm rot="5400000" flipH="1" flipV="1">
                <a:off x="935596" y="4689140"/>
                <a:ext cx="792088" cy="14401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線コネクタ 17"/>
              <p:cNvCxnSpPr/>
              <p:nvPr/>
            </p:nvCxnSpPr>
            <p:spPr>
              <a:xfrm rot="10800000">
                <a:off x="1403648" y="4365104"/>
                <a:ext cx="100811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線コネクタ 18"/>
              <p:cNvCxnSpPr/>
              <p:nvPr/>
            </p:nvCxnSpPr>
            <p:spPr>
              <a:xfrm rot="16200000" flipV="1">
                <a:off x="2087724" y="4689140"/>
                <a:ext cx="792088" cy="14401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1" name="直線コネクタ 20"/>
            <p:cNvCxnSpPr/>
            <p:nvPr/>
          </p:nvCxnSpPr>
          <p:spPr>
            <a:xfrm>
              <a:off x="467544" y="5157192"/>
              <a:ext cx="468052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テキスト ボックス 21"/>
            <p:cNvSpPr txBox="1"/>
            <p:nvPr/>
          </p:nvSpPr>
          <p:spPr>
            <a:xfrm>
              <a:off x="539552" y="4437112"/>
              <a:ext cx="648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dirty="0" smtClean="0">
                  <a:solidFill>
                    <a:srgbClr val="00B0F0"/>
                  </a:solidFill>
                </a:rPr>
                <a:t>LE</a:t>
              </a:r>
            </a:p>
            <a:p>
              <a:pPr algn="ctr"/>
              <a:r>
                <a:rPr kumimoji="1" lang="en-US" altLang="ja-JP" dirty="0" smtClean="0">
                  <a:solidFill>
                    <a:srgbClr val="00B0F0"/>
                  </a:solidFill>
                </a:rPr>
                <a:t>5ns</a:t>
              </a:r>
              <a:endParaRPr kumimoji="1" lang="ja-JP" altLang="en-US" dirty="0">
                <a:solidFill>
                  <a:srgbClr val="00B0F0"/>
                </a:solidFill>
              </a:endParaRPr>
            </a:p>
          </p:txBody>
        </p:sp>
        <p:sp>
          <p:nvSpPr>
            <p:cNvPr id="23" name="テキスト ボックス 22"/>
            <p:cNvSpPr txBox="1"/>
            <p:nvPr/>
          </p:nvSpPr>
          <p:spPr>
            <a:xfrm>
              <a:off x="2051720" y="4437112"/>
              <a:ext cx="648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dirty="0" smtClean="0">
                  <a:solidFill>
                    <a:srgbClr val="00B0F0"/>
                  </a:solidFill>
                </a:rPr>
                <a:t>TE</a:t>
              </a:r>
            </a:p>
            <a:p>
              <a:pPr algn="ctr"/>
              <a:r>
                <a:rPr kumimoji="1" lang="en-US" altLang="ja-JP" dirty="0" smtClean="0">
                  <a:solidFill>
                    <a:srgbClr val="00B0F0"/>
                  </a:solidFill>
                </a:rPr>
                <a:t>5ns</a:t>
              </a:r>
              <a:endParaRPr kumimoji="1" lang="ja-JP" altLang="en-US" dirty="0">
                <a:solidFill>
                  <a:srgbClr val="00B0F0"/>
                </a:solidFill>
              </a:endParaRPr>
            </a:p>
          </p:txBody>
        </p:sp>
        <p:cxnSp>
          <p:nvCxnSpPr>
            <p:cNvPr id="48" name="直線コネクタ 47"/>
            <p:cNvCxnSpPr/>
            <p:nvPr/>
          </p:nvCxnSpPr>
          <p:spPr>
            <a:xfrm rot="5400000" flipH="1" flipV="1">
              <a:off x="791580" y="4041068"/>
              <a:ext cx="64807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コネクタ 48"/>
            <p:cNvCxnSpPr/>
            <p:nvPr/>
          </p:nvCxnSpPr>
          <p:spPr>
            <a:xfrm rot="5400000" flipH="1" flipV="1">
              <a:off x="2735796" y="4041068"/>
              <a:ext cx="64807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線コネクタ 50"/>
            <p:cNvCxnSpPr/>
            <p:nvPr/>
          </p:nvCxnSpPr>
          <p:spPr>
            <a:xfrm>
              <a:off x="1115616" y="3861048"/>
              <a:ext cx="194421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テキスト ボックス 51"/>
            <p:cNvSpPr txBox="1"/>
            <p:nvPr/>
          </p:nvSpPr>
          <p:spPr>
            <a:xfrm>
              <a:off x="1547664" y="3573016"/>
              <a:ext cx="9361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>
                  <a:solidFill>
                    <a:srgbClr val="00B0F0"/>
                  </a:solidFill>
                </a:rPr>
                <a:t>Period</a:t>
              </a:r>
              <a:endParaRPr kumimoji="1" lang="ja-JP" altLang="en-US" dirty="0">
                <a:solidFill>
                  <a:srgbClr val="00B0F0"/>
                </a:solidFill>
              </a:endParaRPr>
            </a:p>
          </p:txBody>
        </p:sp>
        <p:sp>
          <p:nvSpPr>
            <p:cNvPr id="53" name="テキスト ボックス 52"/>
            <p:cNvSpPr txBox="1"/>
            <p:nvPr/>
          </p:nvSpPr>
          <p:spPr>
            <a:xfrm>
              <a:off x="1115616" y="4077072"/>
              <a:ext cx="9361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dirty="0" smtClean="0">
                  <a:solidFill>
                    <a:srgbClr val="00B0F0"/>
                  </a:solidFill>
                </a:rPr>
                <a:t>Width</a:t>
              </a:r>
            </a:p>
            <a:p>
              <a:pPr algn="ctr"/>
              <a:r>
                <a:rPr lang="en-US" altLang="ja-JP" dirty="0" smtClean="0">
                  <a:solidFill>
                    <a:srgbClr val="00B0F0"/>
                  </a:solidFill>
                </a:rPr>
                <a:t>200ns</a:t>
              </a:r>
              <a:endParaRPr kumimoji="1" lang="ja-JP" altLang="en-US" dirty="0">
                <a:solidFill>
                  <a:srgbClr val="00B0F0"/>
                </a:solidFill>
              </a:endParaRPr>
            </a:p>
          </p:txBody>
        </p:sp>
      </p:grpSp>
      <p:grpSp>
        <p:nvGrpSpPr>
          <p:cNvPr id="16" name="グループ化 80"/>
          <p:cNvGrpSpPr/>
          <p:nvPr/>
        </p:nvGrpSpPr>
        <p:grpSpPr>
          <a:xfrm>
            <a:off x="4572000" y="2852936"/>
            <a:ext cx="3379115" cy="1890792"/>
            <a:chOff x="4644008" y="3861048"/>
            <a:chExt cx="3379115" cy="1890792"/>
          </a:xfrm>
        </p:grpSpPr>
        <p:grpSp>
          <p:nvGrpSpPr>
            <p:cNvPr id="20" name="グループ化 79"/>
            <p:cNvGrpSpPr/>
            <p:nvPr/>
          </p:nvGrpSpPr>
          <p:grpSpPr>
            <a:xfrm>
              <a:off x="4644008" y="4221088"/>
              <a:ext cx="3379115" cy="678584"/>
              <a:chOff x="4644008" y="4221088"/>
              <a:chExt cx="3379115" cy="678584"/>
            </a:xfrm>
          </p:grpSpPr>
          <p:grpSp>
            <p:nvGrpSpPr>
              <p:cNvPr id="24" name="グループ化 31"/>
              <p:cNvGrpSpPr/>
              <p:nvPr/>
            </p:nvGrpSpPr>
            <p:grpSpPr>
              <a:xfrm>
                <a:off x="5011549" y="4227622"/>
                <a:ext cx="945105" cy="672050"/>
                <a:chOff x="1259632" y="4365104"/>
                <a:chExt cx="1296144" cy="792088"/>
              </a:xfrm>
            </p:grpSpPr>
            <p:cxnSp>
              <p:nvCxnSpPr>
                <p:cNvPr id="75" name="直線コネクタ 74"/>
                <p:cNvCxnSpPr/>
                <p:nvPr/>
              </p:nvCxnSpPr>
              <p:spPr>
                <a:xfrm rot="5400000" flipH="1" flipV="1">
                  <a:off x="935596" y="4689140"/>
                  <a:ext cx="792088" cy="144016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直線コネクタ 75"/>
                <p:cNvCxnSpPr/>
                <p:nvPr/>
              </p:nvCxnSpPr>
              <p:spPr>
                <a:xfrm rot="10800000">
                  <a:off x="1403648" y="4365104"/>
                  <a:ext cx="1008112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直線コネクタ 76"/>
                <p:cNvCxnSpPr/>
                <p:nvPr/>
              </p:nvCxnSpPr>
              <p:spPr>
                <a:xfrm rot="16200000" flipV="1">
                  <a:off x="2087724" y="4689140"/>
                  <a:ext cx="792088" cy="144016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5" name="グループ化 35"/>
              <p:cNvGrpSpPr/>
              <p:nvPr/>
            </p:nvGrpSpPr>
            <p:grpSpPr>
              <a:xfrm>
                <a:off x="6732240" y="4221088"/>
                <a:ext cx="945105" cy="672050"/>
                <a:chOff x="1259632" y="4365104"/>
                <a:chExt cx="1296144" cy="792088"/>
              </a:xfrm>
            </p:grpSpPr>
            <p:cxnSp>
              <p:nvCxnSpPr>
                <p:cNvPr id="72" name="直線コネクタ 71"/>
                <p:cNvCxnSpPr/>
                <p:nvPr/>
              </p:nvCxnSpPr>
              <p:spPr>
                <a:xfrm rot="5400000" flipH="1" flipV="1">
                  <a:off x="935596" y="4689140"/>
                  <a:ext cx="792088" cy="144016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直線コネクタ 72"/>
                <p:cNvCxnSpPr/>
                <p:nvPr/>
              </p:nvCxnSpPr>
              <p:spPr>
                <a:xfrm rot="10800000">
                  <a:off x="1403648" y="4365104"/>
                  <a:ext cx="1008112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直線コネクタ 73"/>
                <p:cNvCxnSpPr/>
                <p:nvPr/>
              </p:nvCxnSpPr>
              <p:spPr>
                <a:xfrm rot="16200000" flipV="1">
                  <a:off x="2087724" y="4689140"/>
                  <a:ext cx="792088" cy="144016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71" name="直線コネクタ 70"/>
              <p:cNvCxnSpPr/>
              <p:nvPr/>
            </p:nvCxnSpPr>
            <p:spPr>
              <a:xfrm flipV="1">
                <a:off x="4644008" y="4896465"/>
                <a:ext cx="3379115" cy="320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7" name="テキスト ボックス 66"/>
            <p:cNvSpPr txBox="1"/>
            <p:nvPr/>
          </p:nvSpPr>
          <p:spPr>
            <a:xfrm>
              <a:off x="5652120" y="5013176"/>
              <a:ext cx="141765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400" b="1" dirty="0" smtClean="0"/>
                <a:t>FG set value</a:t>
              </a:r>
            </a:p>
            <a:p>
              <a:r>
                <a:rPr lang="en-US" altLang="ja-JP" sz="1400" b="1" dirty="0" smtClean="0"/>
                <a:t>     </a:t>
              </a:r>
              <a:r>
                <a:rPr kumimoji="1" lang="en-US" altLang="ja-JP" sz="1400" b="1" dirty="0" smtClean="0"/>
                <a:t>Period=410ns</a:t>
              </a:r>
            </a:p>
            <a:p>
              <a:r>
                <a:rPr lang="en-US" altLang="ja-JP" sz="1400" b="1" dirty="0" smtClean="0"/>
                <a:t>      Width=200ns</a:t>
              </a:r>
              <a:endParaRPr kumimoji="1" lang="ja-JP" altLang="en-US" sz="1400" b="1" dirty="0"/>
            </a:p>
          </p:txBody>
        </p:sp>
        <p:sp>
          <p:nvSpPr>
            <p:cNvPr id="68" name="テキスト ボックス 67"/>
            <p:cNvSpPr txBox="1"/>
            <p:nvPr/>
          </p:nvSpPr>
          <p:spPr>
            <a:xfrm>
              <a:off x="5652120" y="3861048"/>
              <a:ext cx="1417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400" b="1" dirty="0" smtClean="0"/>
                <a:t>200 + 210 + 200</a:t>
              </a:r>
              <a:endParaRPr kumimoji="1" lang="ja-JP" altLang="en-US" sz="1400" b="1" dirty="0"/>
            </a:p>
          </p:txBody>
        </p:sp>
      </p:grpSp>
      <p:sp>
        <p:nvSpPr>
          <p:cNvPr id="83" name="テキスト ボックス 82"/>
          <p:cNvSpPr txBox="1"/>
          <p:nvPr/>
        </p:nvSpPr>
        <p:spPr>
          <a:xfrm>
            <a:off x="4860032" y="5013176"/>
            <a:ext cx="3096344" cy="9233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Double (200+210+200) </a:t>
            </a:r>
          </a:p>
          <a:p>
            <a:r>
              <a:rPr kumimoji="1" lang="en-US" altLang="ja-JP" dirty="0" smtClean="0"/>
              <a:t>= Single (</a:t>
            </a:r>
            <a:r>
              <a:rPr lang="en-US" altLang="ja-JP" dirty="0" smtClean="0"/>
              <a:t>200</a:t>
            </a:r>
            <a:r>
              <a:rPr kumimoji="1" lang="en-US" altLang="ja-JP" dirty="0" smtClean="0"/>
              <a:t>0 or 400ns eq.??)  </a:t>
            </a:r>
          </a:p>
          <a:p>
            <a:r>
              <a:rPr kumimoji="1" lang="en-US" altLang="ja-JP" dirty="0" smtClean="0"/>
              <a:t>in TD18 Run  72, 73, 74, 89, …</a:t>
            </a:r>
          </a:p>
        </p:txBody>
      </p:sp>
      <p:sp>
        <p:nvSpPr>
          <p:cNvPr id="54" name="日付プレースホルダ 5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55" name="スライド番号プレースホルダ 5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42</a:t>
            </a:fld>
            <a:endParaRPr kumimoji="1" lang="ja-JP" altLang="en-US"/>
          </a:p>
        </p:txBody>
      </p:sp>
      <p:sp>
        <p:nvSpPr>
          <p:cNvPr id="56" name="フッター プレースホルダ 5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TD18 Run 89</a:t>
            </a:r>
            <a:br>
              <a:rPr kumimoji="1" lang="en-US" altLang="ja-JP" dirty="0" smtClean="0"/>
            </a:br>
            <a:r>
              <a:rPr lang="en-US" altLang="ja-JP" sz="4000" dirty="0" smtClean="0"/>
              <a:t>Well separated d</a:t>
            </a:r>
            <a:r>
              <a:rPr kumimoji="1" lang="en-US" altLang="ja-JP" sz="4000" dirty="0" smtClean="0"/>
              <a:t>ouble pulse at 90 MV/m</a:t>
            </a:r>
            <a:endParaRPr kumimoji="1" lang="ja-JP" altLang="en-US" dirty="0"/>
          </a:p>
        </p:txBody>
      </p:sp>
      <p:pic>
        <p:nvPicPr>
          <p:cNvPr id="1026" name="Picture 2" descr="C:\Higo\2010\X-band\Nextef\TD18_#2\101016 Summary (14)\Analysis result\TD18_Disk_#2_89_20100929_015554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4005064"/>
            <a:ext cx="2952328" cy="2214860"/>
          </a:xfrm>
          <a:prstGeom prst="rect">
            <a:avLst/>
          </a:prstGeom>
          <a:noFill/>
        </p:spPr>
      </p:pic>
      <p:pic>
        <p:nvPicPr>
          <p:cNvPr id="1028" name="Picture 4" descr="C:\Higo\2010\X-band\Nextef\TD18_#2\101016 Summary (14)\Analysis result\TD18_Disk_#2_89_20100929_031721_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340768"/>
            <a:ext cx="3084441" cy="2313973"/>
          </a:xfrm>
          <a:prstGeom prst="rect">
            <a:avLst/>
          </a:prstGeom>
          <a:noFill/>
        </p:spPr>
      </p:pic>
      <p:pic>
        <p:nvPicPr>
          <p:cNvPr id="1030" name="Picture 6" descr="C:\Higo\2010\X-band\Nextef\TD18_#2\101016 Summary (14)\Analysis result\TD18_Disk_#2_89_20100929_050920_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3717032"/>
            <a:ext cx="3372313" cy="2529937"/>
          </a:xfrm>
          <a:prstGeom prst="rect">
            <a:avLst/>
          </a:prstGeom>
          <a:noFill/>
        </p:spPr>
      </p:pic>
      <p:pic>
        <p:nvPicPr>
          <p:cNvPr id="1031" name="Picture 7" descr="C:\Higo\2010\X-band\Nextef\TD18_#2\101016 Summary (14)\Analysis result\TD18_Disk_#2_89_20100929_110724_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1340768"/>
            <a:ext cx="2988457" cy="2241965"/>
          </a:xfrm>
          <a:prstGeom prst="rect">
            <a:avLst/>
          </a:prstGeom>
          <a:noFill/>
        </p:spPr>
      </p:pic>
      <p:sp>
        <p:nvSpPr>
          <p:cNvPr id="10" name="テキスト ボックス 9"/>
          <p:cNvSpPr txBox="1"/>
          <p:nvPr/>
        </p:nvSpPr>
        <p:spPr>
          <a:xfrm>
            <a:off x="0" y="0"/>
            <a:ext cx="1584176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dirty="0" smtClean="0">
                <a:solidFill>
                  <a:srgbClr val="FF0000"/>
                </a:solidFill>
              </a:rPr>
              <a:t>TD18</a:t>
            </a:r>
            <a:endParaRPr kumimoji="1" lang="ja-JP" altLang="en-US" sz="4000" dirty="0">
              <a:solidFill>
                <a:srgbClr val="FF0000"/>
              </a:solidFill>
            </a:endParaRPr>
          </a:p>
        </p:txBody>
      </p:sp>
      <p:sp>
        <p:nvSpPr>
          <p:cNvPr id="11" name="日付プレースホルダ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12" name="スライド番号プレースホル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43</a:t>
            </a:fld>
            <a:endParaRPr kumimoji="1" lang="ja-JP" altLang="en-US"/>
          </a:p>
        </p:txBody>
      </p:sp>
      <p:sp>
        <p:nvSpPr>
          <p:cNvPr id="13" name="フッター プレースホルダ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1143000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Run 25&amp;26  </a:t>
            </a:r>
            <a:r>
              <a:rPr lang="en-US" altLang="ja-JP" dirty="0" smtClean="0"/>
              <a:t> T24#3 BDR</a:t>
            </a:r>
            <a:br>
              <a:rPr lang="en-US" altLang="ja-JP" dirty="0" smtClean="0"/>
            </a:br>
            <a:r>
              <a:rPr lang="en-US" altLang="ja-JP" sz="4000" dirty="0" smtClean="0"/>
              <a:t>double pulse  at 110MV/m </a:t>
            </a:r>
            <a:endParaRPr kumimoji="1" lang="ja-JP" altLang="en-US" dirty="0"/>
          </a:p>
        </p:txBody>
      </p:sp>
      <p:graphicFrame>
        <p:nvGraphicFramePr>
          <p:cNvPr id="9" name="グラフ 8"/>
          <p:cNvGraphicFramePr/>
          <p:nvPr/>
        </p:nvGraphicFramePr>
        <p:xfrm>
          <a:off x="4283968" y="1916832"/>
          <a:ext cx="4429125" cy="2695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0" name="直線コネクタ 9"/>
          <p:cNvCxnSpPr/>
          <p:nvPr/>
        </p:nvCxnSpPr>
        <p:spPr>
          <a:xfrm flipV="1">
            <a:off x="4499992" y="2852936"/>
            <a:ext cx="381642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/>
          <p:cNvCxnSpPr/>
          <p:nvPr/>
        </p:nvCxnSpPr>
        <p:spPr>
          <a:xfrm flipV="1">
            <a:off x="4644008" y="2060848"/>
            <a:ext cx="3960440" cy="136815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テキスト ボックス 14"/>
          <p:cNvSpPr txBox="1"/>
          <p:nvPr/>
        </p:nvSpPr>
        <p:spPr>
          <a:xfrm>
            <a:off x="4572000" y="4581128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Guide line slope :</a:t>
            </a:r>
            <a:r>
              <a:rPr lang="en-US" altLang="ja-JP" sz="2400" dirty="0" smtClean="0"/>
              <a:t> </a:t>
            </a:r>
          </a:p>
          <a:p>
            <a:r>
              <a:rPr lang="en-US" altLang="ja-JP" sz="2400" dirty="0" smtClean="0"/>
              <a:t>        </a:t>
            </a:r>
            <a:r>
              <a:rPr lang="en-US" altLang="ja-JP" sz="2400" dirty="0" err="1" smtClean="0">
                <a:solidFill>
                  <a:srgbClr val="0070C0"/>
                </a:solidFill>
              </a:rPr>
              <a:t>BDR_former</a:t>
            </a:r>
            <a:r>
              <a:rPr lang="en-US" altLang="ja-JP" sz="2400" dirty="0" smtClean="0">
                <a:solidFill>
                  <a:srgbClr val="0070C0"/>
                </a:solidFill>
              </a:rPr>
              <a:t> = 3.2*10^-6</a:t>
            </a:r>
          </a:p>
          <a:p>
            <a:r>
              <a:rPr lang="en-US" altLang="ja-JP" sz="2400" dirty="0" smtClean="0"/>
              <a:t>        </a:t>
            </a:r>
            <a:r>
              <a:rPr lang="en-US" altLang="ja-JP" sz="2400" dirty="0" err="1" smtClean="0">
                <a:solidFill>
                  <a:srgbClr val="C00000"/>
                </a:solidFill>
              </a:rPr>
              <a:t>BDR_latter</a:t>
            </a:r>
            <a:r>
              <a:rPr lang="en-US" altLang="ja-JP" sz="2400" dirty="0" smtClean="0">
                <a:solidFill>
                  <a:srgbClr val="C00000"/>
                </a:solidFill>
              </a:rPr>
              <a:t> = 4.0*10^-6</a:t>
            </a:r>
            <a:endParaRPr kumimoji="1" lang="ja-JP" altLang="en-US" sz="2400" dirty="0">
              <a:solidFill>
                <a:srgbClr val="C00000"/>
              </a:solidFill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0" y="0"/>
            <a:ext cx="1584176" cy="707886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dirty="0" smtClean="0">
                <a:solidFill>
                  <a:srgbClr val="FF0000"/>
                </a:solidFill>
              </a:rPr>
              <a:t>T24#3</a:t>
            </a:r>
            <a:endParaRPr kumimoji="1" lang="ja-JP" altLang="en-US" sz="4000" dirty="0">
              <a:solidFill>
                <a:srgbClr val="FF0000"/>
              </a:solidFill>
            </a:endParaRPr>
          </a:p>
        </p:txBody>
      </p:sp>
      <p:graphicFrame>
        <p:nvGraphicFramePr>
          <p:cNvPr id="13" name="グラフ 12"/>
          <p:cNvGraphicFramePr/>
          <p:nvPr/>
        </p:nvGraphicFramePr>
        <p:xfrm>
          <a:off x="251520" y="1988840"/>
          <a:ext cx="3905250" cy="2457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テキスト ボックス 13"/>
          <p:cNvSpPr txBox="1"/>
          <p:nvPr/>
        </p:nvSpPr>
        <p:spPr>
          <a:xfrm>
            <a:off x="251520" y="4437112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Guide line slope :</a:t>
            </a:r>
            <a:r>
              <a:rPr lang="en-US" altLang="ja-JP" sz="2400" dirty="0" smtClean="0"/>
              <a:t> </a:t>
            </a:r>
          </a:p>
          <a:p>
            <a:r>
              <a:rPr lang="en-US" altLang="ja-JP" sz="2400" dirty="0" smtClean="0"/>
              <a:t>        </a:t>
            </a:r>
            <a:r>
              <a:rPr lang="en-US" altLang="ja-JP" sz="2400" dirty="0" err="1" smtClean="0">
                <a:solidFill>
                  <a:srgbClr val="0070C0"/>
                </a:solidFill>
              </a:rPr>
              <a:t>BDR_former</a:t>
            </a:r>
            <a:r>
              <a:rPr lang="en-US" altLang="ja-JP" sz="2400" dirty="0" smtClean="0">
                <a:solidFill>
                  <a:srgbClr val="0070C0"/>
                </a:solidFill>
              </a:rPr>
              <a:t> = 2.4*10^-6</a:t>
            </a:r>
          </a:p>
          <a:p>
            <a:r>
              <a:rPr lang="en-US" altLang="ja-JP" sz="2400" dirty="0" smtClean="0"/>
              <a:t>        </a:t>
            </a:r>
            <a:r>
              <a:rPr lang="en-US" altLang="ja-JP" sz="2400" dirty="0" err="1" smtClean="0">
                <a:solidFill>
                  <a:srgbClr val="C00000"/>
                </a:solidFill>
              </a:rPr>
              <a:t>BDR_latter</a:t>
            </a:r>
            <a:r>
              <a:rPr lang="en-US" altLang="ja-JP" sz="2400" dirty="0" smtClean="0">
                <a:solidFill>
                  <a:srgbClr val="C00000"/>
                </a:solidFill>
              </a:rPr>
              <a:t> = 3.7*10^-6</a:t>
            </a:r>
            <a:endParaRPr kumimoji="1" lang="ja-JP" altLang="en-US" sz="2400" dirty="0">
              <a:solidFill>
                <a:srgbClr val="C00000"/>
              </a:solidFill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4860032" y="1556792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>
                <a:solidFill>
                  <a:srgbClr val="00B0F0"/>
                </a:solidFill>
              </a:rPr>
              <a:t>Run26=200+200+200</a:t>
            </a:r>
            <a:endParaRPr kumimoji="1" lang="ja-JP" altLang="en-US" sz="2400" dirty="0">
              <a:solidFill>
                <a:srgbClr val="00B0F0"/>
              </a:solidFill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611560" y="1556792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>
                <a:solidFill>
                  <a:srgbClr val="00B0F0"/>
                </a:solidFill>
              </a:rPr>
              <a:t>Run25=200+10+200</a:t>
            </a:r>
            <a:endParaRPr kumimoji="1" lang="ja-JP" altLang="en-US" sz="2400" dirty="0">
              <a:solidFill>
                <a:srgbClr val="00B0F0"/>
              </a:solidFill>
            </a:endParaRPr>
          </a:p>
        </p:txBody>
      </p:sp>
      <p:sp>
        <p:nvSpPr>
          <p:cNvPr id="18" name="日付プレースホルダ 1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19" name="スライド番号プレースホルダ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44</a:t>
            </a:fld>
            <a:endParaRPr kumimoji="1" lang="ja-JP" altLang="en-US"/>
          </a:p>
        </p:txBody>
      </p:sp>
      <p:sp>
        <p:nvSpPr>
          <p:cNvPr id="20" name="フッター プレースホル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259632" y="0"/>
            <a:ext cx="7509520" cy="1143000"/>
          </a:xfrm>
        </p:spPr>
        <p:txBody>
          <a:bodyPr/>
          <a:lstStyle/>
          <a:p>
            <a:r>
              <a:rPr kumimoji="1" lang="en-US" altLang="ja-JP" dirty="0" smtClean="0"/>
              <a:t>Run28:  </a:t>
            </a:r>
            <a:r>
              <a:rPr kumimoji="1" lang="en-US" altLang="ja-JP" sz="3600" dirty="0" smtClean="0"/>
              <a:t>200+200+200</a:t>
            </a:r>
            <a:endParaRPr kumimoji="1" lang="ja-JP" altLang="en-US" sz="3600" dirty="0"/>
          </a:p>
        </p:txBody>
      </p:sp>
      <p:pic>
        <p:nvPicPr>
          <p:cNvPr id="1026" name="Picture 2" descr="C:\Higo\2011\X-band\Nextef\T24_Disk_#3\110301 Processing Summary (last)\T24#3_Run28_BD positio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645024"/>
            <a:ext cx="3372313" cy="2529937"/>
          </a:xfrm>
          <a:prstGeom prst="rect">
            <a:avLst/>
          </a:prstGeom>
          <a:noFill/>
        </p:spPr>
      </p:pic>
      <p:pic>
        <p:nvPicPr>
          <p:cNvPr id="1027" name="Picture 3" descr="C:\Higo\2011\X-band\Nextef\T24_Disk_#3\110301 Processing Summary (last)\T24#3_Run28_Rs timing vs Tr timin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232726"/>
            <a:ext cx="3240360" cy="2430945"/>
          </a:xfrm>
          <a:prstGeom prst="rect">
            <a:avLst/>
          </a:prstGeom>
          <a:noFill/>
        </p:spPr>
      </p:pic>
      <p:pic>
        <p:nvPicPr>
          <p:cNvPr id="1028" name="Picture 4" descr="C:\Higo\2011\X-band\Nextef\T24_Disk_#3\110301 Processing Summary (last)\T24#3_Run28_FC-UP timin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861048"/>
            <a:ext cx="3300306" cy="2475916"/>
          </a:xfrm>
          <a:prstGeom prst="rect">
            <a:avLst/>
          </a:prstGeom>
          <a:noFill/>
        </p:spPr>
      </p:pic>
      <p:pic>
        <p:nvPicPr>
          <p:cNvPr id="1029" name="Picture 5" descr="C:\Higo\2011\X-band\Nextef\T24_Disk_#3\110301 Processing Summary (last)\T24#3_Run28_FC-UP timing vs event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1124744"/>
            <a:ext cx="3240360" cy="2430944"/>
          </a:xfrm>
          <a:prstGeom prst="rect">
            <a:avLst/>
          </a:prstGeom>
          <a:noFill/>
        </p:spPr>
      </p:pic>
      <p:sp>
        <p:nvSpPr>
          <p:cNvPr id="10" name="テキスト ボックス 9"/>
          <p:cNvSpPr txBox="1"/>
          <p:nvPr/>
        </p:nvSpPr>
        <p:spPr>
          <a:xfrm>
            <a:off x="6876256" y="4293096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b="1" dirty="0" smtClean="0">
                <a:solidFill>
                  <a:srgbClr val="FF0000"/>
                </a:solidFill>
              </a:rPr>
              <a:t>ACC-BD</a:t>
            </a:r>
            <a:endParaRPr kumimoji="1" lang="ja-JP" altLang="en-US" sz="2000" b="1" dirty="0">
              <a:solidFill>
                <a:srgbClr val="FF0000"/>
              </a:solidFill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5292080" y="4365104"/>
            <a:ext cx="1440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 smtClean="0">
                <a:solidFill>
                  <a:srgbClr val="00B050"/>
                </a:solidFill>
              </a:rPr>
              <a:t>F</a:t>
            </a:r>
            <a:r>
              <a:rPr kumimoji="1" lang="en-US" altLang="ja-JP" sz="2000" b="1" dirty="0" smtClean="0">
                <a:solidFill>
                  <a:srgbClr val="00B050"/>
                </a:solidFill>
              </a:rPr>
              <a:t>irst-pulse BD</a:t>
            </a:r>
            <a:endParaRPr kumimoji="1" lang="ja-JP" altLang="en-US" sz="2000" b="1" dirty="0">
              <a:solidFill>
                <a:srgbClr val="00B050"/>
              </a:solidFill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2555776" y="4221088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b="1" dirty="0" smtClean="0">
                <a:solidFill>
                  <a:srgbClr val="FF0000"/>
                </a:solidFill>
              </a:rPr>
              <a:t>ACC-BD</a:t>
            </a:r>
            <a:endParaRPr kumimoji="1" lang="ja-JP" altLang="en-US" sz="2000" b="1" dirty="0">
              <a:solidFill>
                <a:srgbClr val="FF0000"/>
              </a:solidFill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2195736" y="4869160"/>
            <a:ext cx="1440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 smtClean="0">
                <a:solidFill>
                  <a:srgbClr val="00B050"/>
                </a:solidFill>
              </a:rPr>
              <a:t>F</a:t>
            </a:r>
            <a:r>
              <a:rPr kumimoji="1" lang="en-US" altLang="ja-JP" sz="2000" b="1" dirty="0" smtClean="0">
                <a:solidFill>
                  <a:srgbClr val="00B050"/>
                </a:solidFill>
              </a:rPr>
              <a:t>irst-pulse BD</a:t>
            </a:r>
            <a:endParaRPr kumimoji="1" lang="ja-JP" altLang="en-US" sz="2000" b="1" dirty="0">
              <a:solidFill>
                <a:srgbClr val="00B050"/>
              </a:solidFill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0" y="0"/>
            <a:ext cx="1584176" cy="707886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dirty="0" smtClean="0">
                <a:solidFill>
                  <a:srgbClr val="FF0000"/>
                </a:solidFill>
              </a:rPr>
              <a:t>T24#3</a:t>
            </a:r>
            <a:endParaRPr kumimoji="1" lang="ja-JP" altLang="en-US" sz="4000" dirty="0">
              <a:solidFill>
                <a:srgbClr val="FF0000"/>
              </a:solidFill>
            </a:endParaRPr>
          </a:p>
        </p:txBody>
      </p:sp>
      <p:sp>
        <p:nvSpPr>
          <p:cNvPr id="15" name="日付プレースホルダ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16" name="スライド番号プレースホル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45</a:t>
            </a:fld>
            <a:endParaRPr kumimoji="1" lang="ja-JP" altLang="en-US"/>
          </a:p>
        </p:txBody>
      </p:sp>
      <p:sp>
        <p:nvSpPr>
          <p:cNvPr id="17" name="フッター プレースホル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954360"/>
          </a:xfrm>
        </p:spPr>
        <p:txBody>
          <a:bodyPr/>
          <a:lstStyle/>
          <a:p>
            <a:r>
              <a:rPr kumimoji="1" lang="en-US" altLang="ja-JP" dirty="0" smtClean="0"/>
              <a:t>Result of </a:t>
            </a:r>
            <a:r>
              <a:rPr kumimoji="1" lang="en-US" altLang="ja-JP" dirty="0" smtClean="0"/>
              <a:t>double pulse study</a:t>
            </a:r>
            <a:endParaRPr kumimoji="1" lang="ja-JP" altLang="en-US" dirty="0"/>
          </a:p>
        </p:txBody>
      </p:sp>
      <p:sp>
        <p:nvSpPr>
          <p:cNvPr id="7" name="コンテンツ プレースホルダ 6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97971"/>
          </a:xfrm>
        </p:spPr>
        <p:txBody>
          <a:bodyPr>
            <a:normAutofit fontScale="92500"/>
          </a:bodyPr>
          <a:lstStyle/>
          <a:p>
            <a:r>
              <a:rPr lang="en-US" altLang="ja-JP" dirty="0" smtClean="0"/>
              <a:t>The BDR </a:t>
            </a:r>
            <a:r>
              <a:rPr lang="en-US" altLang="ja-JP" dirty="0" smtClean="0">
                <a:solidFill>
                  <a:srgbClr val="00B0F0"/>
                </a:solidFill>
              </a:rPr>
              <a:t>becomes saturating </a:t>
            </a:r>
            <a:r>
              <a:rPr lang="en-US" altLang="ja-JP" dirty="0" smtClean="0"/>
              <a:t>after initial a few tens of hours.</a:t>
            </a:r>
            <a:endParaRPr lang="ja-JP" altLang="en-US" dirty="0" smtClean="0"/>
          </a:p>
          <a:p>
            <a:r>
              <a:rPr lang="en-US" altLang="ja-JP" dirty="0" smtClean="0">
                <a:solidFill>
                  <a:srgbClr val="00B0F0"/>
                </a:solidFill>
              </a:rPr>
              <a:t>BDR of l</a:t>
            </a:r>
            <a:r>
              <a:rPr kumimoji="1" lang="en-US" altLang="ja-JP" dirty="0" smtClean="0">
                <a:solidFill>
                  <a:srgbClr val="00B0F0"/>
                </a:solidFill>
              </a:rPr>
              <a:t>atter pulse </a:t>
            </a:r>
            <a:r>
              <a:rPr kumimoji="1" lang="en-US" altLang="ja-JP" dirty="0" smtClean="0"/>
              <a:t>is a little higher than that of former pulse, but at most </a:t>
            </a:r>
            <a:r>
              <a:rPr lang="en-US" altLang="ja-JP" dirty="0" smtClean="0"/>
              <a:t>within </a:t>
            </a:r>
            <a:r>
              <a:rPr kumimoji="1" lang="en-US" altLang="ja-JP" dirty="0" smtClean="0"/>
              <a:t>a factor 2.</a:t>
            </a:r>
          </a:p>
          <a:p>
            <a:r>
              <a:rPr lang="en-US" altLang="ja-JP" dirty="0" smtClean="0"/>
              <a:t>Former pulse BD </a:t>
            </a:r>
            <a:r>
              <a:rPr lang="en-US" altLang="ja-JP" dirty="0" smtClean="0">
                <a:solidFill>
                  <a:srgbClr val="00B0F0"/>
                </a:solidFill>
              </a:rPr>
              <a:t>always triggers </a:t>
            </a:r>
            <a:r>
              <a:rPr lang="en-US" altLang="ja-JP" dirty="0" smtClean="0"/>
              <a:t>latter pulse BD.</a:t>
            </a:r>
          </a:p>
          <a:p>
            <a:r>
              <a:rPr lang="en-US" altLang="ja-JP" dirty="0" smtClean="0"/>
              <a:t>The breakdown timing within a pulse </a:t>
            </a:r>
            <a:r>
              <a:rPr lang="en-US" altLang="ja-JP" dirty="0" smtClean="0">
                <a:solidFill>
                  <a:srgbClr val="00B0F0"/>
                </a:solidFill>
              </a:rPr>
              <a:t>distributes uniformly in the pulse</a:t>
            </a:r>
            <a:r>
              <a:rPr lang="en-US" altLang="ja-JP" dirty="0" smtClean="0"/>
              <a:t>.</a:t>
            </a:r>
          </a:p>
          <a:p>
            <a:r>
              <a:rPr kumimoji="1" lang="en-US" altLang="ja-JP" dirty="0" smtClean="0">
                <a:solidFill>
                  <a:srgbClr val="00B0F0"/>
                </a:solidFill>
              </a:rPr>
              <a:t>First-pulse BD after a BD </a:t>
            </a:r>
            <a:r>
              <a:rPr kumimoji="1" lang="en-US" altLang="ja-JP" dirty="0" smtClean="0"/>
              <a:t>mostly starts from the beginning of the former pulse.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0" y="0"/>
            <a:ext cx="1584176" cy="707886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dirty="0" smtClean="0">
                <a:solidFill>
                  <a:srgbClr val="FF0000"/>
                </a:solidFill>
              </a:rPr>
              <a:t>T24#3</a:t>
            </a:r>
            <a:endParaRPr kumimoji="1" lang="ja-JP" altLang="en-US" sz="4000" dirty="0">
              <a:solidFill>
                <a:srgbClr val="FF0000"/>
              </a:solidFill>
            </a:endParaRPr>
          </a:p>
        </p:txBody>
      </p:sp>
      <p:sp>
        <p:nvSpPr>
          <p:cNvPr id="9" name="日付プレースホルダ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10" name="スライド番号プレースホル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46</a:t>
            </a:fld>
            <a:endParaRPr kumimoji="1" lang="ja-JP" altLang="en-US"/>
          </a:p>
        </p:txBody>
      </p:sp>
      <p:sp>
        <p:nvSpPr>
          <p:cNvPr id="11" name="フッター プレースホル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1259632" y="0"/>
            <a:ext cx="7365504" cy="1143000"/>
          </a:xfrm>
        </p:spPr>
        <p:txBody>
          <a:bodyPr/>
          <a:lstStyle/>
          <a:p>
            <a:r>
              <a:rPr kumimoji="1" lang="en-US" altLang="ja-JP" dirty="0" smtClean="0"/>
              <a:t>Trigger for the breakdown</a:t>
            </a:r>
            <a:endParaRPr kumimoji="1" lang="ja-JP" altLang="en-US" dirty="0"/>
          </a:p>
        </p:txBody>
      </p:sp>
      <p:sp>
        <p:nvSpPr>
          <p:cNvPr id="7" name="コンテンツ プレースホルダ 6"/>
          <p:cNvSpPr>
            <a:spLocks noGrp="1"/>
          </p:cNvSpPr>
          <p:nvPr>
            <p:ph idx="1"/>
          </p:nvPr>
        </p:nvSpPr>
        <p:spPr>
          <a:xfrm>
            <a:off x="899592" y="1052736"/>
            <a:ext cx="7704856" cy="5328592"/>
          </a:xfrm>
        </p:spPr>
        <p:txBody>
          <a:bodyPr>
            <a:normAutofit fontScale="92500" lnSpcReduction="20000"/>
          </a:bodyPr>
          <a:lstStyle/>
          <a:p>
            <a:r>
              <a:rPr kumimoji="1" lang="en-US" altLang="ja-JP" dirty="0" smtClean="0">
                <a:solidFill>
                  <a:srgbClr val="00B0F0"/>
                </a:solidFill>
              </a:rPr>
              <a:t>Pulse heating </a:t>
            </a:r>
            <a:r>
              <a:rPr lang="en-US" altLang="ja-JP" dirty="0" smtClean="0">
                <a:solidFill>
                  <a:srgbClr val="00B0F0"/>
                </a:solidFill>
              </a:rPr>
              <a:t>at 100MV/m </a:t>
            </a:r>
            <a:endParaRPr kumimoji="1" lang="en-US" altLang="ja-JP" dirty="0" smtClean="0">
              <a:solidFill>
                <a:srgbClr val="00B0F0"/>
              </a:solidFill>
            </a:endParaRPr>
          </a:p>
          <a:p>
            <a:pPr lvl="1"/>
            <a:r>
              <a:rPr lang="en-US" altLang="ja-JP" dirty="0" smtClean="0"/>
              <a:t>200ns (</a:t>
            </a:r>
            <a:r>
              <a:rPr lang="en-US" altLang="ja-JP" dirty="0" smtClean="0">
                <a:latin typeface="Symbol" pitchFamily="18" charset="2"/>
              </a:rPr>
              <a:t>D</a:t>
            </a:r>
            <a:r>
              <a:rPr lang="en-US" altLang="ja-JP" dirty="0" smtClean="0"/>
              <a:t>T=10degC) </a:t>
            </a:r>
            <a:r>
              <a:rPr lang="en-US" altLang="ja-JP" dirty="0" smtClean="0">
                <a:sym typeface="Wingdings" pitchFamily="2" charset="2"/>
              </a:rPr>
              <a:t> 400ns</a:t>
            </a:r>
            <a:r>
              <a:rPr lang="en-US" altLang="ja-JP" dirty="0" smtClean="0">
                <a:latin typeface="Symbol" pitchFamily="18" charset="2"/>
                <a:sym typeface="Wingdings" pitchFamily="2" charset="2"/>
              </a:rPr>
              <a:t>(</a:t>
            </a:r>
            <a:r>
              <a:rPr lang="en-US" altLang="ja-JP" dirty="0" smtClean="0">
                <a:latin typeface="Symbol" pitchFamily="18" charset="2"/>
              </a:rPr>
              <a:t>D</a:t>
            </a:r>
            <a:r>
              <a:rPr lang="en-US" altLang="ja-JP" dirty="0" smtClean="0"/>
              <a:t>T=13-14degC)</a:t>
            </a:r>
          </a:p>
          <a:p>
            <a:r>
              <a:rPr lang="en-US" altLang="ja-JP" dirty="0" smtClean="0">
                <a:solidFill>
                  <a:srgbClr val="00B0F0"/>
                </a:solidFill>
              </a:rPr>
              <a:t>Then from width dependence</a:t>
            </a:r>
          </a:p>
          <a:p>
            <a:pPr lvl="1"/>
            <a:r>
              <a:rPr lang="en-US" altLang="ja-JP" dirty="0" smtClean="0"/>
              <a:t>BDR exponential rise as </a:t>
            </a:r>
            <a:r>
              <a:rPr lang="en-US" altLang="ja-JP" i="1" dirty="0" err="1" smtClean="0">
                <a:latin typeface="Symbol" pitchFamily="18" charset="2"/>
              </a:rPr>
              <a:t>D</a:t>
            </a:r>
            <a:r>
              <a:rPr lang="en-US" altLang="ja-JP" i="1" dirty="0" err="1" smtClean="0"/>
              <a:t>T</a:t>
            </a:r>
            <a:r>
              <a:rPr lang="en-US" altLang="ja-JP" i="1" baseline="-25000" dirty="0" err="1" smtClean="0"/>
              <a:t>p</a:t>
            </a:r>
            <a:r>
              <a:rPr lang="en-US" altLang="ja-JP" baseline="-25000" dirty="0" smtClean="0"/>
              <a:t> </a:t>
            </a:r>
            <a:r>
              <a:rPr lang="en-US" altLang="ja-JP" dirty="0" smtClean="0"/>
              <a:t>(SLAC TD18)</a:t>
            </a:r>
          </a:p>
          <a:p>
            <a:pPr lvl="1"/>
            <a:r>
              <a:rPr lang="en-US" altLang="ja-JP" i="1" dirty="0" err="1" smtClean="0">
                <a:latin typeface="Symbol" pitchFamily="18" charset="2"/>
              </a:rPr>
              <a:t>D</a:t>
            </a:r>
            <a:r>
              <a:rPr lang="en-US" altLang="ja-JP" i="1" dirty="0" err="1" smtClean="0"/>
              <a:t>T</a:t>
            </a:r>
            <a:r>
              <a:rPr lang="en-US" altLang="ja-JP" i="1" baseline="-25000" dirty="0" err="1" smtClean="0"/>
              <a:t>p</a:t>
            </a:r>
            <a:r>
              <a:rPr lang="en-US" altLang="ja-JP" dirty="0" smtClean="0"/>
              <a:t>=3degC </a:t>
            </a:r>
            <a:r>
              <a:rPr lang="en-US" altLang="ja-JP" dirty="0" smtClean="0">
                <a:sym typeface="Wingdings" pitchFamily="2" charset="2"/>
              </a:rPr>
              <a:t></a:t>
            </a:r>
            <a:r>
              <a:rPr lang="en-US" altLang="ja-JP" i="1" dirty="0" smtClean="0"/>
              <a:t>h(</a:t>
            </a:r>
            <a:r>
              <a:rPr lang="en-US" altLang="ja-JP" i="1" dirty="0" err="1" smtClean="0">
                <a:latin typeface="Symbol" pitchFamily="18" charset="2"/>
              </a:rPr>
              <a:t>D</a:t>
            </a:r>
            <a:r>
              <a:rPr lang="en-US" altLang="ja-JP" i="1" dirty="0" err="1" smtClean="0"/>
              <a:t>T</a:t>
            </a:r>
            <a:r>
              <a:rPr lang="en-US" altLang="ja-JP" i="1" baseline="-25000" dirty="0" err="1" smtClean="0"/>
              <a:t>p</a:t>
            </a:r>
            <a:r>
              <a:rPr lang="en-US" altLang="ja-JP" i="1" dirty="0" smtClean="0"/>
              <a:t>)</a:t>
            </a:r>
            <a:r>
              <a:rPr lang="en-US" altLang="ja-JP" dirty="0" smtClean="0"/>
              <a:t>  x10 </a:t>
            </a:r>
          </a:p>
          <a:p>
            <a:r>
              <a:rPr lang="en-US" altLang="ja-JP" dirty="0" smtClean="0">
                <a:solidFill>
                  <a:srgbClr val="00B0F0"/>
                </a:solidFill>
              </a:rPr>
              <a:t>But d</a:t>
            </a:r>
            <a:r>
              <a:rPr kumimoji="1" lang="en-US" altLang="ja-JP" dirty="0" smtClean="0">
                <a:solidFill>
                  <a:srgbClr val="00B0F0"/>
                </a:solidFill>
              </a:rPr>
              <a:t>ouble pulse result</a:t>
            </a:r>
          </a:p>
          <a:p>
            <a:pPr lvl="1"/>
            <a:r>
              <a:rPr lang="en-US" altLang="ja-JP" dirty="0" smtClean="0"/>
              <a:t>BDR of latter pulse = at most x2</a:t>
            </a:r>
            <a:endParaRPr lang="en-US" altLang="ja-JP" i="1" dirty="0" smtClean="0">
              <a:solidFill>
                <a:srgbClr val="FF0000"/>
              </a:solidFill>
            </a:endParaRPr>
          </a:p>
          <a:p>
            <a:pPr lvl="1"/>
            <a:r>
              <a:rPr kumimoji="1" lang="en-US" altLang="ja-JP" dirty="0" smtClean="0"/>
              <a:t>It seems </a:t>
            </a:r>
            <a:r>
              <a:rPr kumimoji="1" lang="en-US" altLang="ja-JP" i="1" dirty="0" smtClean="0">
                <a:solidFill>
                  <a:srgbClr val="FF0000"/>
                </a:solidFill>
              </a:rPr>
              <a:t>g(t)</a:t>
            </a:r>
            <a:r>
              <a:rPr kumimoji="1" lang="en-US" altLang="ja-JP" dirty="0" smtClean="0">
                <a:solidFill>
                  <a:srgbClr val="FF0000"/>
                </a:solidFill>
              </a:rPr>
              <a:t> </a:t>
            </a:r>
            <a:r>
              <a:rPr lang="en-US" altLang="ja-JP" dirty="0" smtClean="0">
                <a:solidFill>
                  <a:srgbClr val="FF0000"/>
                </a:solidFill>
              </a:rPr>
              <a:t>rises </a:t>
            </a:r>
            <a:r>
              <a:rPr kumimoji="1" lang="en-US" altLang="ja-JP" dirty="0" smtClean="0">
                <a:solidFill>
                  <a:srgbClr val="FF0000"/>
                </a:solidFill>
              </a:rPr>
              <a:t>moderate</a:t>
            </a:r>
            <a:r>
              <a:rPr kumimoji="1" lang="en-US" altLang="ja-JP" dirty="0" smtClean="0"/>
              <a:t> even if rises</a:t>
            </a:r>
            <a:endParaRPr lang="en-US" altLang="ja-JP" dirty="0" smtClean="0"/>
          </a:p>
          <a:p>
            <a:r>
              <a:rPr lang="en-US" altLang="ja-JP" dirty="0" smtClean="0">
                <a:solidFill>
                  <a:srgbClr val="00B0F0"/>
                </a:solidFill>
              </a:rPr>
              <a:t>This result supports </a:t>
            </a:r>
          </a:p>
          <a:p>
            <a:pPr lvl="1"/>
            <a:r>
              <a:rPr lang="en-US" altLang="ja-JP" dirty="0" smtClean="0">
                <a:solidFill>
                  <a:srgbClr val="FF0000"/>
                </a:solidFill>
              </a:rPr>
              <a:t>BDR is mostly determined by non-instantaneous mechanism</a:t>
            </a:r>
            <a:r>
              <a:rPr lang="en-US" altLang="ja-JP" dirty="0" smtClean="0">
                <a:solidFill>
                  <a:srgbClr val="FF0000"/>
                </a:solidFill>
              </a:rPr>
              <a:t>.</a:t>
            </a:r>
          </a:p>
          <a:p>
            <a:pPr lvl="1"/>
            <a:r>
              <a:rPr kumimoji="1" lang="en-US" altLang="ja-JP" dirty="0" smtClean="0">
                <a:solidFill>
                  <a:srgbClr val="FF0000"/>
                </a:solidFill>
              </a:rPr>
              <a:t>i.e. no memory from the preceding pulse </a:t>
            </a:r>
            <a:r>
              <a:rPr kumimoji="1" lang="en-US" altLang="ja-JP" dirty="0" err="1" smtClean="0">
                <a:solidFill>
                  <a:srgbClr val="FF0000"/>
                </a:solidFill>
              </a:rPr>
              <a:t>sepaated</a:t>
            </a:r>
            <a:r>
              <a:rPr kumimoji="1" lang="en-US" altLang="ja-JP" dirty="0" smtClean="0">
                <a:solidFill>
                  <a:srgbClr val="FF0000"/>
                </a:solidFill>
              </a:rPr>
              <a:t> by 10 – 200 </a:t>
            </a:r>
            <a:r>
              <a:rPr kumimoji="1" lang="en-US" altLang="ja-JP" dirty="0" err="1" smtClean="0">
                <a:solidFill>
                  <a:srgbClr val="FF0000"/>
                </a:solidFill>
              </a:rPr>
              <a:t>nsec</a:t>
            </a:r>
            <a:r>
              <a:rPr kumimoji="1" lang="en-US" altLang="ja-JP" dirty="0" smtClean="0">
                <a:solidFill>
                  <a:srgbClr val="FF0000"/>
                </a:solidFill>
              </a:rPr>
              <a:t>.</a:t>
            </a:r>
            <a:endParaRPr kumimoji="1" lang="en-US" altLang="ja-JP" dirty="0" smtClean="0">
              <a:solidFill>
                <a:srgbClr val="FF0000"/>
              </a:solidFill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0" y="0"/>
            <a:ext cx="1584176" cy="707886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dirty="0" smtClean="0">
                <a:solidFill>
                  <a:srgbClr val="FF0000"/>
                </a:solidFill>
              </a:rPr>
              <a:t>T24#3</a:t>
            </a:r>
            <a:endParaRPr kumimoji="1" lang="ja-JP" altLang="en-US" sz="4000" dirty="0">
              <a:solidFill>
                <a:srgbClr val="FF0000"/>
              </a:solidFill>
            </a:endParaRPr>
          </a:p>
        </p:txBody>
      </p:sp>
      <p:sp>
        <p:nvSpPr>
          <p:cNvPr id="9" name="日付プレースホルダ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10" name="スライド番号プレースホル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47</a:t>
            </a:fld>
            <a:endParaRPr kumimoji="1" lang="ja-JP" altLang="en-US"/>
          </a:p>
        </p:txBody>
      </p:sp>
      <p:sp>
        <p:nvSpPr>
          <p:cNvPr id="11" name="フッター プレースホル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kumimoji="1" lang="en-US" altLang="ja-JP" dirty="0" smtClean="0"/>
              <a:t>Following pulses without stopping</a:t>
            </a:r>
            <a:endParaRPr kumimoji="1"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331640" y="2780928"/>
            <a:ext cx="655272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How the structure changes after “BIG” breakdown?</a:t>
            </a:r>
          </a:p>
          <a:p>
            <a:endParaRPr lang="en-US" altLang="ja-JP" sz="2400" dirty="0" smtClean="0"/>
          </a:p>
          <a:p>
            <a:r>
              <a:rPr lang="en-US" altLang="ja-JP" sz="2400" dirty="0" smtClean="0"/>
              <a:t>The probability of breakdown is </a:t>
            </a:r>
            <a:r>
              <a:rPr lang="en-US" altLang="ja-JP" sz="2400" dirty="0" smtClean="0">
                <a:solidFill>
                  <a:srgbClr val="00B0F0"/>
                </a:solidFill>
              </a:rPr>
              <a:t>extremely high</a:t>
            </a:r>
            <a:r>
              <a:rPr lang="en-US" altLang="ja-JP" sz="2400" dirty="0" smtClean="0"/>
              <a:t>, but the breakdown </a:t>
            </a:r>
            <a:r>
              <a:rPr lang="en-US" altLang="ja-JP" sz="2400" dirty="0" smtClean="0">
                <a:solidFill>
                  <a:srgbClr val="00B0F0"/>
                </a:solidFill>
              </a:rPr>
              <a:t>does not always happen</a:t>
            </a:r>
            <a:r>
              <a:rPr lang="en-US" altLang="ja-JP" sz="2400" dirty="0" smtClean="0"/>
              <a:t>.</a:t>
            </a:r>
          </a:p>
          <a:p>
            <a:r>
              <a:rPr kumimoji="1" lang="en-US" altLang="ja-JP" sz="2400" dirty="0" smtClean="0"/>
              <a:t>The probability of the breakdown </a:t>
            </a:r>
            <a:r>
              <a:rPr kumimoji="1" lang="en-US" altLang="ja-JP" sz="2400" dirty="0" smtClean="0">
                <a:solidFill>
                  <a:srgbClr val="00B0F0"/>
                </a:solidFill>
              </a:rPr>
              <a:t>rapidly decreases </a:t>
            </a:r>
            <a:r>
              <a:rPr kumimoji="1" lang="en-US" altLang="ja-JP" sz="2400" dirty="0" smtClean="0"/>
              <a:t>as number of pulses</a:t>
            </a:r>
            <a:r>
              <a:rPr kumimoji="1" lang="en-US" altLang="ja-JP" sz="2400" dirty="0" smtClean="0"/>
              <a:t>.</a:t>
            </a:r>
          </a:p>
          <a:p>
            <a:endParaRPr lang="en-US" altLang="ja-JP" sz="2400" dirty="0" smtClean="0"/>
          </a:p>
          <a:p>
            <a:r>
              <a:rPr kumimoji="1" lang="en-US" altLang="ja-JP" sz="2400" dirty="0" smtClean="0"/>
              <a:t>Structure surely remembers the BD.</a:t>
            </a:r>
            <a:endParaRPr kumimoji="1" lang="ja-JP" altLang="en-US" sz="2400" dirty="0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8" name="スライド番号プレースホル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48</a:t>
            </a:fld>
            <a:endParaRPr kumimoji="1" lang="ja-JP" altLang="en-US"/>
          </a:p>
        </p:txBody>
      </p:sp>
      <p:sp>
        <p:nvSpPr>
          <p:cNvPr id="9" name="フッター プレースホルダ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Run 100     at 100 MV/m level  </a:t>
            </a:r>
            <a:br>
              <a:rPr kumimoji="1" lang="en-US" altLang="ja-JP" dirty="0" smtClean="0"/>
            </a:br>
            <a:r>
              <a:rPr lang="en-US" altLang="ja-JP" dirty="0" smtClean="0"/>
              <a:t>Behavior of eight</a:t>
            </a:r>
            <a:r>
              <a:rPr kumimoji="1" lang="en-US" altLang="ja-JP" dirty="0" smtClean="0"/>
              <a:t> pulses after BD</a:t>
            </a:r>
            <a:endParaRPr kumimoji="1" lang="ja-JP" altLang="en-US" dirty="0"/>
          </a:p>
        </p:txBody>
      </p:sp>
      <p:pic>
        <p:nvPicPr>
          <p:cNvPr id="3076" name="Picture 4" descr="C:\Higo\2010\X-band\Nextef\TD18_#2\101026 Final Studies Summary (15)\run 100\#BD after INTLK histrogra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84784"/>
            <a:ext cx="4371950" cy="4371950"/>
          </a:xfrm>
          <a:prstGeom prst="rect">
            <a:avLst/>
          </a:prstGeom>
          <a:noFill/>
        </p:spPr>
      </p:pic>
      <p:sp>
        <p:nvSpPr>
          <p:cNvPr id="6" name="テキスト ボックス 5"/>
          <p:cNvSpPr txBox="1"/>
          <p:nvPr/>
        </p:nvSpPr>
        <p:spPr>
          <a:xfrm>
            <a:off x="5148064" y="1556792"/>
            <a:ext cx="3528392" cy="452431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400" dirty="0" smtClean="0"/>
              <a:t>  More </a:t>
            </a:r>
            <a:r>
              <a:rPr kumimoji="1" lang="en-US" altLang="ja-JP" sz="2400" dirty="0" smtClean="0"/>
              <a:t>than 50% of breakdow</a:t>
            </a:r>
            <a:r>
              <a:rPr lang="en-US" altLang="ja-JP" sz="2400" dirty="0" smtClean="0"/>
              <a:t>n</a:t>
            </a:r>
            <a:r>
              <a:rPr kumimoji="1" lang="en-US" altLang="ja-JP" sz="2400" dirty="0" smtClean="0"/>
              <a:t>s are not accompanied by any consecutive breakdowns.</a:t>
            </a:r>
          </a:p>
          <a:p>
            <a:r>
              <a:rPr lang="en-US" altLang="ja-JP" sz="2400" dirty="0" smtClean="0"/>
              <a:t>Some are followed by breakdowns.</a:t>
            </a:r>
          </a:p>
          <a:p>
            <a:r>
              <a:rPr kumimoji="1" lang="en-US" altLang="ja-JP" sz="2400" dirty="0" smtClean="0"/>
              <a:t>  Correlation between number of consecutive breakdowns and the hardness of the initial breakdown should be evaluated.</a:t>
            </a:r>
            <a:endParaRPr kumimoji="1" lang="ja-JP" altLang="en-US" sz="2400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0"/>
            <a:ext cx="1584176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dirty="0" smtClean="0">
                <a:solidFill>
                  <a:srgbClr val="FF0000"/>
                </a:solidFill>
              </a:rPr>
              <a:t>TD18</a:t>
            </a:r>
            <a:endParaRPr kumimoji="1" lang="ja-JP" altLang="en-US" sz="4000" dirty="0">
              <a:solidFill>
                <a:srgbClr val="FF0000"/>
              </a:solidFill>
            </a:endParaRPr>
          </a:p>
        </p:txBody>
      </p:sp>
      <p:sp>
        <p:nvSpPr>
          <p:cNvPr id="10" name="日付プレースホル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11" name="スライド番号プレースホル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49</a:t>
            </a:fld>
            <a:endParaRPr kumimoji="1" lang="ja-JP" altLang="en-US"/>
          </a:p>
        </p:txBody>
      </p:sp>
      <p:sp>
        <p:nvSpPr>
          <p:cNvPr id="12" name="フッター プレースホルダ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475656" y="0"/>
            <a:ext cx="6987212" cy="714356"/>
          </a:xfrm>
        </p:spPr>
        <p:txBody>
          <a:bodyPr>
            <a:noAutofit/>
          </a:bodyPr>
          <a:lstStyle/>
          <a:p>
            <a:r>
              <a:rPr kumimoji="1" lang="en-US" altLang="ja-JP" sz="3200" dirty="0" smtClean="0"/>
              <a:t>T18_VG2.4_Disk #2</a:t>
            </a:r>
            <a:endParaRPr kumimoji="1" lang="ja-JP" altLang="en-US" sz="3200" dirty="0"/>
          </a:p>
        </p:txBody>
      </p:sp>
      <p:graphicFrame>
        <p:nvGraphicFramePr>
          <p:cNvPr id="61442" name="Object 2"/>
          <p:cNvGraphicFramePr>
            <a:graphicFrameLocks noChangeAspect="1"/>
          </p:cNvGraphicFramePr>
          <p:nvPr/>
        </p:nvGraphicFramePr>
        <p:xfrm>
          <a:off x="-371390" y="214290"/>
          <a:ext cx="9515390" cy="6643710"/>
        </p:xfrm>
        <a:graphic>
          <a:graphicData uri="http://schemas.openxmlformats.org/presentationml/2006/ole">
            <p:oleObj spid="_x0000_s50178" name="KGPlot" r:id="rId3" imgW="8321400" imgH="5810040" progId="KGraph_Plot">
              <p:embed/>
            </p:oleObj>
          </a:graphicData>
        </a:graphic>
      </p:graphicFrame>
      <p:sp>
        <p:nvSpPr>
          <p:cNvPr id="5" name="テキスト ボックス 4"/>
          <p:cNvSpPr txBox="1"/>
          <p:nvPr/>
        </p:nvSpPr>
        <p:spPr>
          <a:xfrm>
            <a:off x="0" y="0"/>
            <a:ext cx="1584176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dirty="0" smtClean="0">
                <a:solidFill>
                  <a:srgbClr val="FF0000"/>
                </a:solidFill>
              </a:rPr>
              <a:t>T18#2</a:t>
            </a:r>
            <a:endParaRPr kumimoji="1" lang="ja-JP" altLang="en-US" sz="4000" dirty="0">
              <a:solidFill>
                <a:srgbClr val="FF0000"/>
              </a:solidFill>
            </a:endParaRPr>
          </a:p>
        </p:txBody>
      </p:sp>
      <p:sp>
        <p:nvSpPr>
          <p:cNvPr id="9" name="日付プレースホルダ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10" name="スライド番号プレースホル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5</a:t>
            </a:fld>
            <a:endParaRPr kumimoji="1" lang="ja-JP" altLang="en-US"/>
          </a:p>
        </p:txBody>
      </p:sp>
      <p:sp>
        <p:nvSpPr>
          <p:cNvPr id="11" name="フッター プレースホル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1520" y="1988840"/>
            <a:ext cx="8229600" cy="11430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kumimoji="1" lang="en-US" altLang="ja-JP" dirty="0" smtClean="0"/>
              <a:t>BD location</a:t>
            </a:r>
            <a:endParaRPr kumimoji="1" lang="ja-JP" altLang="en-US" dirty="0"/>
          </a:p>
        </p:txBody>
      </p:sp>
      <p:sp>
        <p:nvSpPr>
          <p:cNvPr id="6" name="日付プレースホル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50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7504" y="0"/>
            <a:ext cx="9036496" cy="1080120"/>
          </a:xfrm>
        </p:spPr>
        <p:txBody>
          <a:bodyPr>
            <a:normAutofit/>
          </a:bodyPr>
          <a:lstStyle/>
          <a:p>
            <a:r>
              <a:rPr kumimoji="1" lang="en-US" altLang="ja-JP" dirty="0" smtClean="0"/>
              <a:t>T24#3 BD location</a:t>
            </a:r>
            <a:endParaRPr kumimoji="1" lang="ja-JP" altLang="en-US" sz="3600" dirty="0"/>
          </a:p>
        </p:txBody>
      </p:sp>
      <p:pic>
        <p:nvPicPr>
          <p:cNvPr id="4098" name="Picture 2" descr="C:\Documents and Settings\higo\デスクトップ\T24#3\Run9\BD locatio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708920"/>
            <a:ext cx="4248472" cy="3180674"/>
          </a:xfrm>
          <a:prstGeom prst="rect">
            <a:avLst/>
          </a:prstGeom>
          <a:noFill/>
        </p:spPr>
      </p:pic>
      <p:pic>
        <p:nvPicPr>
          <p:cNvPr id="6" name="Picture 2" descr="C:\Documents and Settings\higo\デスクトップ\T24#3\Run16\BD position distributio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2636912"/>
            <a:ext cx="4464496" cy="3342403"/>
          </a:xfrm>
          <a:prstGeom prst="rect">
            <a:avLst/>
          </a:prstGeom>
          <a:noFill/>
        </p:spPr>
      </p:pic>
      <p:sp>
        <p:nvSpPr>
          <p:cNvPr id="7" name="テキスト ボックス 6"/>
          <p:cNvSpPr txBox="1"/>
          <p:nvPr/>
        </p:nvSpPr>
        <p:spPr>
          <a:xfrm>
            <a:off x="755576" y="1196752"/>
            <a:ext cx="33843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>
                <a:solidFill>
                  <a:srgbClr val="0070C0"/>
                </a:solidFill>
              </a:rPr>
              <a:t>Run 9 </a:t>
            </a:r>
            <a:r>
              <a:rPr kumimoji="1" lang="en-US" altLang="ja-JP" sz="2400" dirty="0" smtClean="0"/>
              <a:t>RF-ON=400-430 hrs</a:t>
            </a:r>
          </a:p>
          <a:p>
            <a:pPr algn="ctr"/>
            <a:r>
              <a:rPr lang="en-US" altLang="ja-JP" sz="2400" dirty="0" smtClean="0">
                <a:solidFill>
                  <a:srgbClr val="0070C0"/>
                </a:solidFill>
              </a:rPr>
              <a:t>100MV/m at 252ns </a:t>
            </a:r>
            <a:r>
              <a:rPr lang="en-US" altLang="ja-JP" sz="2400" dirty="0" smtClean="0"/>
              <a:t>just after reaching</a:t>
            </a:r>
            <a:endParaRPr kumimoji="1" lang="ja-JP" altLang="en-US" sz="24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788024" y="1268760"/>
            <a:ext cx="3744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>
                <a:solidFill>
                  <a:srgbClr val="0070C0"/>
                </a:solidFill>
              </a:rPr>
              <a:t>Run 16 </a:t>
            </a:r>
            <a:r>
              <a:rPr kumimoji="1" lang="en-US" altLang="ja-JP" sz="2400" dirty="0" smtClean="0"/>
              <a:t>RF-ON=620-660 hrs</a:t>
            </a:r>
          </a:p>
          <a:p>
            <a:pPr algn="ctr"/>
            <a:r>
              <a:rPr lang="en-US" altLang="ja-JP" sz="2400" dirty="0" smtClean="0"/>
              <a:t>During ramping to </a:t>
            </a:r>
          </a:p>
          <a:p>
            <a:pPr algn="ctr"/>
            <a:r>
              <a:rPr lang="en-US" altLang="ja-JP" sz="2400" dirty="0" smtClean="0">
                <a:solidFill>
                  <a:srgbClr val="0070C0"/>
                </a:solidFill>
              </a:rPr>
              <a:t>110MV/m at 252ns</a:t>
            </a:r>
            <a:endParaRPr kumimoji="1" lang="ja-JP" altLang="en-US" sz="2400" dirty="0">
              <a:solidFill>
                <a:srgbClr val="0070C0"/>
              </a:solidFill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0" y="0"/>
            <a:ext cx="1584176" cy="707886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dirty="0" smtClean="0">
                <a:solidFill>
                  <a:srgbClr val="FF0000"/>
                </a:solidFill>
              </a:rPr>
              <a:t>T24#3</a:t>
            </a:r>
            <a:endParaRPr kumimoji="1" lang="ja-JP" altLang="en-US" sz="4000" dirty="0">
              <a:solidFill>
                <a:srgbClr val="FF0000"/>
              </a:solidFill>
            </a:endParaRPr>
          </a:p>
        </p:txBody>
      </p:sp>
      <p:sp>
        <p:nvSpPr>
          <p:cNvPr id="12" name="日付プレースホル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13" name="スライド番号プレースホルダ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51</a:t>
            </a:fld>
            <a:endParaRPr kumimoji="1" lang="ja-JP" altLang="en-US"/>
          </a:p>
        </p:txBody>
      </p:sp>
      <p:sp>
        <p:nvSpPr>
          <p:cNvPr id="14" name="フッター プレースホルダ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BD location</a:t>
            </a:r>
            <a:endParaRPr kumimoji="1"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755576" y="1412776"/>
            <a:ext cx="727280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dirty="0" smtClean="0"/>
              <a:t>Analysis program for the BD localization by RF timing has almost been developed. </a:t>
            </a:r>
          </a:p>
          <a:p>
            <a:r>
              <a:rPr lang="en-US" altLang="ja-JP" sz="2800" dirty="0" smtClean="0"/>
              <a:t>KEK needs careful and through analysis of BD location, back to T18 and TD18. </a:t>
            </a:r>
            <a:endParaRPr lang="en-US" altLang="ja-JP" sz="2800" dirty="0" smtClean="0"/>
          </a:p>
          <a:p>
            <a:r>
              <a:rPr lang="en-US" altLang="ja-JP" sz="2800" dirty="0" smtClean="0"/>
              <a:t>This I was reminded by the SEM views of T18 and TD18 shown </a:t>
            </a:r>
            <a:r>
              <a:rPr lang="en-US" altLang="ja-JP" sz="2800" dirty="0" smtClean="0"/>
              <a:t>by CERN</a:t>
            </a:r>
            <a:r>
              <a:rPr lang="en-US" altLang="ja-JP" sz="2800" dirty="0" smtClean="0"/>
              <a:t>, the distribution of the arc spots and the high magnetic field spots along the structures.</a:t>
            </a:r>
          </a:p>
          <a:p>
            <a:endParaRPr lang="en-US" altLang="ja-JP" sz="2800" dirty="0" smtClean="0"/>
          </a:p>
          <a:p>
            <a:r>
              <a:rPr lang="en-US" altLang="ja-JP" sz="2800" dirty="0" smtClean="0"/>
              <a:t>We have in mind but not yet done well.</a:t>
            </a:r>
            <a:endParaRPr kumimoji="1" lang="ja-JP" altLang="en-US" sz="2800" dirty="0"/>
          </a:p>
        </p:txBody>
      </p:sp>
      <p:sp>
        <p:nvSpPr>
          <p:cNvPr id="8" name="日付プレースホルダ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52</a:t>
            </a:fld>
            <a:endParaRPr kumimoji="1" lang="ja-JP" altLang="en-US"/>
          </a:p>
        </p:txBody>
      </p:sp>
      <p:sp>
        <p:nvSpPr>
          <p:cNvPr id="10" name="フッター プレースホル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  <a:noFill/>
        </p:spPr>
        <p:txBody>
          <a:bodyPr/>
          <a:lstStyle/>
          <a:p>
            <a:r>
              <a:rPr kumimoji="1" lang="en-US" altLang="ja-JP" dirty="0" smtClean="0"/>
              <a:t>Conclusio</a:t>
            </a:r>
            <a:r>
              <a:rPr lang="en-US" altLang="ja-JP" dirty="0" smtClean="0"/>
              <a:t>n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539552" y="1268760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en-US" altLang="ja-JP" dirty="0" smtClean="0">
                <a:solidFill>
                  <a:srgbClr val="FF0000"/>
                </a:solidFill>
              </a:rPr>
              <a:t>S</a:t>
            </a:r>
            <a:r>
              <a:rPr kumimoji="1" lang="en-US" altLang="ja-JP" dirty="0" smtClean="0">
                <a:solidFill>
                  <a:srgbClr val="FF0000"/>
                </a:solidFill>
              </a:rPr>
              <a:t>ystematic </a:t>
            </a:r>
            <a:r>
              <a:rPr kumimoji="1" lang="en-US" altLang="ja-JP" dirty="0" smtClean="0">
                <a:solidFill>
                  <a:srgbClr val="FF0000"/>
                </a:solidFill>
              </a:rPr>
              <a:t>understanding </a:t>
            </a:r>
            <a:r>
              <a:rPr kumimoji="1" lang="en-US" altLang="ja-JP" dirty="0" smtClean="0">
                <a:solidFill>
                  <a:srgbClr val="FF0000"/>
                </a:solidFill>
              </a:rPr>
              <a:t>applicable to </a:t>
            </a:r>
            <a:r>
              <a:rPr kumimoji="1" lang="en-US" altLang="ja-JP" dirty="0" smtClean="0">
                <a:solidFill>
                  <a:srgbClr val="FF0000"/>
                </a:solidFill>
              </a:rPr>
              <a:t>all of the </a:t>
            </a:r>
            <a:r>
              <a:rPr kumimoji="1" lang="en-US" altLang="ja-JP" dirty="0" smtClean="0">
                <a:solidFill>
                  <a:srgbClr val="FF0000"/>
                </a:solidFill>
              </a:rPr>
              <a:t>structures </a:t>
            </a:r>
            <a:r>
              <a:rPr kumimoji="1" lang="en-US" altLang="ja-JP" dirty="0" smtClean="0">
                <a:solidFill>
                  <a:srgbClr val="FF0000"/>
                </a:solidFill>
              </a:rPr>
              <a:t>is not established at all.</a:t>
            </a:r>
          </a:p>
          <a:p>
            <a:r>
              <a:rPr lang="en-US" altLang="ja-JP" dirty="0" smtClean="0">
                <a:solidFill>
                  <a:srgbClr val="00B050"/>
                </a:solidFill>
              </a:rPr>
              <a:t>We should acquire more data systematically.</a:t>
            </a:r>
          </a:p>
          <a:p>
            <a:r>
              <a:rPr kumimoji="1" lang="en-US" altLang="ja-JP" dirty="0" smtClean="0">
                <a:solidFill>
                  <a:srgbClr val="00B0F0"/>
                </a:solidFill>
              </a:rPr>
              <a:t>We should make </a:t>
            </a:r>
            <a:r>
              <a:rPr kumimoji="1" lang="en-US" altLang="ja-JP" dirty="0" smtClean="0">
                <a:solidFill>
                  <a:srgbClr val="00B0F0"/>
                </a:solidFill>
              </a:rPr>
              <a:t>complementally studies </a:t>
            </a:r>
            <a:r>
              <a:rPr kumimoji="1" lang="en-US" altLang="ja-JP" dirty="0" smtClean="0">
                <a:solidFill>
                  <a:srgbClr val="00B0F0"/>
                </a:solidFill>
              </a:rPr>
              <a:t>with simple setups depicting each a single change than reference to look </a:t>
            </a:r>
            <a:r>
              <a:rPr lang="en-US" altLang="ja-JP" dirty="0" smtClean="0">
                <a:solidFill>
                  <a:srgbClr val="00B0F0"/>
                </a:solidFill>
              </a:rPr>
              <a:t>at the relevant mechanism that appeared in the prototype structures.</a:t>
            </a:r>
            <a:endParaRPr lang="en-US" altLang="ja-JP" dirty="0">
              <a:solidFill>
                <a:srgbClr val="00B0F0"/>
              </a:solidFill>
            </a:endParaRPr>
          </a:p>
          <a:p>
            <a:r>
              <a:rPr lang="en-US" altLang="ja-JP" dirty="0" smtClean="0">
                <a:solidFill>
                  <a:srgbClr val="7030A0"/>
                </a:solidFill>
              </a:rPr>
              <a:t>Theoretical studies are welcome in understanding and </a:t>
            </a:r>
            <a:r>
              <a:rPr lang="en-US" altLang="ja-JP" dirty="0" smtClean="0">
                <a:solidFill>
                  <a:srgbClr val="7030A0"/>
                </a:solidFill>
              </a:rPr>
              <a:t>finding the </a:t>
            </a:r>
            <a:r>
              <a:rPr lang="en-US" altLang="ja-JP" dirty="0" smtClean="0">
                <a:solidFill>
                  <a:srgbClr val="7030A0"/>
                </a:solidFill>
              </a:rPr>
              <a:t>strategy.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8" name="スライド番号プレースホル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53</a:t>
            </a:fld>
            <a:endParaRPr kumimoji="1" lang="ja-JP" altLang="en-US"/>
          </a:p>
        </p:txBody>
      </p:sp>
      <p:sp>
        <p:nvSpPr>
          <p:cNvPr id="9" name="フッター プレースホルダ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Additional materials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8" name="スライド番号プレースホル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54</a:t>
            </a:fld>
            <a:endParaRPr kumimoji="1" lang="ja-JP" altLang="en-US"/>
          </a:p>
        </p:txBody>
      </p:sp>
      <p:sp>
        <p:nvSpPr>
          <p:cNvPr id="9" name="フッター プレースホルダ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タイトル 1"/>
          <p:cNvSpPr>
            <a:spLocks noGrp="1"/>
          </p:cNvSpPr>
          <p:nvPr>
            <p:ph type="title"/>
          </p:nvPr>
        </p:nvSpPr>
        <p:spPr>
          <a:xfrm>
            <a:off x="285750" y="0"/>
            <a:ext cx="8715375" cy="1143000"/>
          </a:xfrm>
        </p:spPr>
        <p:txBody>
          <a:bodyPr/>
          <a:lstStyle/>
          <a:p>
            <a:r>
              <a:rPr lang="en-US" altLang="ja-JP" sz="3600" dirty="0" smtClean="0"/>
              <a:t>Deduction of the field enhancement factor</a:t>
            </a:r>
            <a:endParaRPr lang="ja-JP" altLang="en-US" sz="3600" dirty="0" smtClean="0">
              <a:latin typeface="Symbol" pitchFamily="18" charset="2"/>
            </a:endParaRPr>
          </a:p>
        </p:txBody>
      </p:sp>
      <p:graphicFrame>
        <p:nvGraphicFramePr>
          <p:cNvPr id="7170" name="Object 2"/>
          <p:cNvGraphicFramePr>
            <a:graphicFrameLocks noChangeAspect="1"/>
          </p:cNvGraphicFramePr>
          <p:nvPr/>
        </p:nvGraphicFramePr>
        <p:xfrm>
          <a:off x="1643042" y="1785926"/>
          <a:ext cx="4929187" cy="1233487"/>
        </p:xfrm>
        <a:graphic>
          <a:graphicData uri="http://schemas.openxmlformats.org/presentationml/2006/ole">
            <p:oleObj spid="_x0000_s110594" name="数式" r:id="rId3" imgW="1879560" imgH="469800" progId="Equation.3">
              <p:embed/>
            </p:oleObj>
          </a:graphicData>
        </a:graphic>
      </p:graphicFrame>
      <p:graphicFrame>
        <p:nvGraphicFramePr>
          <p:cNvPr id="7171" name="Object 2"/>
          <p:cNvGraphicFramePr>
            <a:graphicFrameLocks noChangeAspect="1"/>
          </p:cNvGraphicFramePr>
          <p:nvPr/>
        </p:nvGraphicFramePr>
        <p:xfrm>
          <a:off x="1771650" y="5143500"/>
          <a:ext cx="3575050" cy="1054100"/>
        </p:xfrm>
        <a:graphic>
          <a:graphicData uri="http://schemas.openxmlformats.org/presentationml/2006/ole">
            <p:oleObj spid="_x0000_s110595" name="数式" r:id="rId4" imgW="1549080" imgH="457200" progId="Equation.3">
              <p:embed/>
            </p:oleObj>
          </a:graphicData>
        </a:graphic>
      </p:graphicFrame>
      <p:sp>
        <p:nvSpPr>
          <p:cNvPr id="5" name="右矢印 4"/>
          <p:cNvSpPr/>
          <p:nvPr/>
        </p:nvSpPr>
        <p:spPr>
          <a:xfrm rot="5400000">
            <a:off x="2750329" y="3821911"/>
            <a:ext cx="1071570" cy="5715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1357290" y="1643050"/>
            <a:ext cx="5500687" cy="150018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4499992" y="4293096"/>
            <a:ext cx="1643074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latin typeface="Symbol" pitchFamily="18" charset="2"/>
              </a:rPr>
              <a:t>f</a:t>
            </a:r>
            <a:r>
              <a:rPr lang="en-US" altLang="ja-JP" dirty="0" smtClean="0"/>
              <a:t>(Cu)</a:t>
            </a:r>
            <a:r>
              <a:rPr kumimoji="1" lang="en-US" altLang="ja-JP" dirty="0" smtClean="0"/>
              <a:t>=4.52eV</a:t>
            </a:r>
            <a:endParaRPr kumimoji="1" lang="ja-JP" altLang="en-US" dirty="0"/>
          </a:p>
        </p:txBody>
      </p:sp>
      <p:sp>
        <p:nvSpPr>
          <p:cNvPr id="7176" name="テキスト ボックス 9"/>
          <p:cNvSpPr txBox="1">
            <a:spLocks noChangeArrowheads="1"/>
          </p:cNvSpPr>
          <p:nvPr/>
        </p:nvSpPr>
        <p:spPr bwMode="auto">
          <a:xfrm>
            <a:off x="3707904" y="3789040"/>
            <a:ext cx="3456384" cy="369332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dirty="0"/>
              <a:t>Assuming </a:t>
            </a:r>
            <a:r>
              <a:rPr lang="en-US" altLang="ja-JP" dirty="0" smtClean="0"/>
              <a:t>Es/</a:t>
            </a:r>
            <a:r>
              <a:rPr lang="en-US" altLang="ja-JP" dirty="0" err="1" smtClean="0"/>
              <a:t>Eacc</a:t>
            </a:r>
            <a:r>
              <a:rPr lang="en-US" altLang="ja-JP" dirty="0" smtClean="0"/>
              <a:t>=1.95   for T24</a:t>
            </a:r>
            <a:endParaRPr lang="ja-JP" altLang="en-US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1571604" y="1214422"/>
            <a:ext cx="3429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Fitting of modified F-N curve</a:t>
            </a:r>
            <a:endParaRPr kumimoji="1" lang="ja-JP" altLang="en-US" dirty="0"/>
          </a:p>
        </p:txBody>
      </p:sp>
      <p:sp>
        <p:nvSpPr>
          <p:cNvPr id="13" name="日付プレースホルダ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14" name="スライド番号プレースホルダ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55</a:t>
            </a:fld>
            <a:endParaRPr kumimoji="1" lang="ja-JP" altLang="en-US"/>
          </a:p>
        </p:txBody>
      </p:sp>
      <p:sp>
        <p:nvSpPr>
          <p:cNvPr id="18" name="フッター プレースホルダ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323528" y="260648"/>
            <a:ext cx="6347048" cy="1282154"/>
          </a:xfrm>
        </p:spPr>
        <p:txBody>
          <a:bodyPr>
            <a:normAutofit/>
          </a:bodyPr>
          <a:lstStyle/>
          <a:p>
            <a:r>
              <a:rPr lang="en-US" altLang="ja-JP" dirty="0" err="1" smtClean="0"/>
              <a:t>Pritzkau</a:t>
            </a:r>
            <a:r>
              <a:rPr lang="en-US" altLang="ja-JP" dirty="0" smtClean="0"/>
              <a:t> thesis</a:t>
            </a:r>
            <a:endParaRPr kumimoji="1" lang="ja-JP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365104"/>
            <a:ext cx="6810375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573016"/>
            <a:ext cx="527685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772816"/>
            <a:ext cx="57531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2852936"/>
            <a:ext cx="1512168" cy="53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72200" y="836712"/>
            <a:ext cx="2638425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99592" y="5301208"/>
            <a:ext cx="5362575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角丸四角形 11"/>
          <p:cNvSpPr/>
          <p:nvPr/>
        </p:nvSpPr>
        <p:spPr>
          <a:xfrm>
            <a:off x="395536" y="4437112"/>
            <a:ext cx="6840760" cy="79208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日付プレースホルダ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15" name="スライド番号プレースホル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56</a:t>
            </a:fld>
            <a:endParaRPr kumimoji="1" lang="ja-JP" altLang="en-US"/>
          </a:p>
        </p:txBody>
      </p:sp>
      <p:sp>
        <p:nvSpPr>
          <p:cNvPr id="16" name="フッター プレースホルダ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080120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Study with d</a:t>
            </a:r>
            <a:r>
              <a:rPr kumimoji="1" lang="en-US" altLang="ja-JP" dirty="0" smtClean="0"/>
              <a:t>ouble-pulse operation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ja-JP" dirty="0" smtClean="0"/>
              <a:t>Temperature </a:t>
            </a:r>
            <a:r>
              <a:rPr kumimoji="1" lang="en-US" altLang="ja-JP" dirty="0" smtClean="0"/>
              <a:t>rise was calcu</a:t>
            </a:r>
            <a:r>
              <a:rPr lang="en-US" altLang="ja-JP" dirty="0" smtClean="0"/>
              <a:t>l</a:t>
            </a:r>
            <a:r>
              <a:rPr kumimoji="1" lang="en-US" altLang="ja-JP" dirty="0" smtClean="0"/>
              <a:t>ated based on </a:t>
            </a:r>
            <a:r>
              <a:rPr kumimoji="1" lang="en-US" altLang="ja-JP" dirty="0" err="1" smtClean="0"/>
              <a:t>Pritzkau</a:t>
            </a:r>
            <a:r>
              <a:rPr kumimoji="1" lang="en-US" altLang="ja-JP" dirty="0" smtClean="0"/>
              <a:t> thesis formula.</a:t>
            </a:r>
          </a:p>
          <a:p>
            <a:r>
              <a:rPr lang="en-US" altLang="ja-JP" dirty="0" smtClean="0"/>
              <a:t>For 200nsX2 double pulse, very little difference exists in the latter pulses with different off-periods from 0 to 200ns. </a:t>
            </a:r>
          </a:p>
          <a:p>
            <a:r>
              <a:rPr kumimoji="1" lang="en-US" altLang="ja-JP" dirty="0" smtClean="0">
                <a:solidFill>
                  <a:srgbClr val="00B0F0"/>
                </a:solidFill>
              </a:rPr>
              <a:t>Big temperature difference exists only between former pulse and latter pulse</a:t>
            </a:r>
            <a:endParaRPr kumimoji="1" lang="en-US" altLang="ja-JP" dirty="0" smtClean="0"/>
          </a:p>
          <a:p>
            <a:pPr lvl="1"/>
            <a:r>
              <a:rPr lang="en-US" altLang="ja-JP" dirty="0" smtClean="0"/>
              <a:t>T24:  Former=10.1C </a:t>
            </a:r>
            <a:r>
              <a:rPr lang="en-US" altLang="ja-JP" dirty="0" err="1" smtClean="0"/>
              <a:t>vs</a:t>
            </a:r>
            <a:r>
              <a:rPr lang="en-US" altLang="ja-JP" dirty="0" smtClean="0"/>
              <a:t> Latter=13.3 ~14.3degC</a:t>
            </a:r>
          </a:p>
          <a:p>
            <a:pPr lvl="1"/>
            <a:r>
              <a:rPr lang="en-US" altLang="ja-JP" dirty="0" smtClean="0"/>
              <a:t>TD18: Former=45 </a:t>
            </a:r>
            <a:r>
              <a:rPr lang="en-US" altLang="ja-JP" dirty="0" err="1" smtClean="0"/>
              <a:t>vs</a:t>
            </a:r>
            <a:r>
              <a:rPr lang="en-US" altLang="ja-JP" dirty="0" smtClean="0"/>
              <a:t> Latter=60~63C. </a:t>
            </a:r>
          </a:p>
          <a:p>
            <a:r>
              <a:rPr kumimoji="1" lang="en-US" altLang="ja-JP" dirty="0" smtClean="0"/>
              <a:t>Let us compare the BDR between former and latter pulse!!</a:t>
            </a:r>
            <a:endParaRPr kumimoji="1" lang="ja-JP" altLang="en-US" dirty="0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8" name="スライド番号プレースホル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57</a:t>
            </a:fld>
            <a:endParaRPr kumimoji="1" lang="ja-JP" altLang="en-US"/>
          </a:p>
        </p:txBody>
      </p:sp>
      <p:sp>
        <p:nvSpPr>
          <p:cNvPr id="9" name="フッター プレースホルダ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altLang="ja-JP" dirty="0" smtClean="0"/>
              <a:t>Double-pulse temperature rise </a:t>
            </a:r>
            <a:br>
              <a:rPr lang="en-US" altLang="ja-JP" dirty="0" smtClean="0"/>
            </a:br>
            <a:r>
              <a:rPr lang="en-US" altLang="ja-JP" sz="3600" dirty="0" smtClean="0"/>
              <a:t>at unloaded gradient of 100MV/m</a:t>
            </a:r>
            <a:endParaRPr kumimoji="1" lang="ja-JP" altLang="en-US" sz="3600" dirty="0"/>
          </a:p>
        </p:txBody>
      </p:sp>
      <p:pic>
        <p:nvPicPr>
          <p:cNvPr id="2050" name="Picture 2" descr="C:\Higo\2010\各種評価\Surface Heating\110308 T24 PritzkawThesisBasedEstimatio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916832"/>
            <a:ext cx="2952328" cy="1902611"/>
          </a:xfrm>
          <a:prstGeom prst="rect">
            <a:avLst/>
          </a:prstGeom>
          <a:noFill/>
        </p:spPr>
      </p:pic>
      <p:sp>
        <p:nvSpPr>
          <p:cNvPr id="5" name="テキスト ボックス 4"/>
          <p:cNvSpPr txBox="1"/>
          <p:nvPr/>
        </p:nvSpPr>
        <p:spPr>
          <a:xfrm>
            <a:off x="4644008" y="4005064"/>
            <a:ext cx="403244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dirty="0" smtClean="0"/>
              <a:t>magnetic field= 0.23 MA/m</a:t>
            </a:r>
          </a:p>
          <a:p>
            <a:r>
              <a:rPr lang="en-US" altLang="ja-JP" sz="1100" dirty="0" smtClean="0"/>
              <a:t>At end of full pulse  0.4 </a:t>
            </a:r>
            <a:r>
              <a:rPr lang="en-US" altLang="ja-JP" sz="1100" dirty="0" err="1" smtClean="0"/>
              <a:t>microsec</a:t>
            </a:r>
            <a:r>
              <a:rPr lang="en-US" altLang="ja-JP" sz="1100" dirty="0" smtClean="0"/>
              <a:t>  temp</a:t>
            </a:r>
            <a:r>
              <a:rPr lang="en-US" altLang="ja-JP" sz="1100" b="1" dirty="0" smtClean="0">
                <a:solidFill>
                  <a:srgbClr val="FF0000"/>
                </a:solidFill>
              </a:rPr>
              <a:t>=  </a:t>
            </a:r>
            <a:r>
              <a:rPr lang="en-US" altLang="ja-JP" sz="1400" b="1" dirty="0" smtClean="0">
                <a:solidFill>
                  <a:srgbClr val="FF0000"/>
                </a:solidFill>
              </a:rPr>
              <a:t>14.2519</a:t>
            </a:r>
            <a:r>
              <a:rPr lang="en-US" altLang="ja-JP" sz="1400" dirty="0" smtClean="0"/>
              <a:t>  </a:t>
            </a:r>
            <a:r>
              <a:rPr lang="en-US" altLang="ja-JP" sz="1100" dirty="0" err="1" smtClean="0"/>
              <a:t>degC</a:t>
            </a:r>
            <a:endParaRPr lang="en-US" altLang="ja-JP" sz="1100" dirty="0" smtClean="0"/>
          </a:p>
          <a:p>
            <a:r>
              <a:rPr lang="en-US" altLang="ja-JP" sz="1100" dirty="0" smtClean="0"/>
              <a:t>At end of first pulse  0.2 </a:t>
            </a:r>
            <a:r>
              <a:rPr lang="en-US" altLang="ja-JP" sz="1100" dirty="0" err="1" smtClean="0"/>
              <a:t>microsec</a:t>
            </a:r>
            <a:r>
              <a:rPr lang="en-US" altLang="ja-JP" sz="1100" dirty="0" smtClean="0"/>
              <a:t>  temp=  </a:t>
            </a:r>
            <a:r>
              <a:rPr lang="en-US" altLang="ja-JP" sz="1400" b="1" dirty="0" smtClean="0">
                <a:solidFill>
                  <a:srgbClr val="0070C0"/>
                </a:solidFill>
              </a:rPr>
              <a:t>10.0776</a:t>
            </a:r>
            <a:r>
              <a:rPr lang="en-US" altLang="ja-JP" sz="1400" dirty="0" smtClean="0"/>
              <a:t>  </a:t>
            </a:r>
            <a:r>
              <a:rPr lang="en-US" altLang="ja-JP" sz="1100" dirty="0" err="1" smtClean="0"/>
              <a:t>degC</a:t>
            </a:r>
            <a:endParaRPr lang="en-US" altLang="ja-JP" sz="1100" dirty="0" smtClean="0"/>
          </a:p>
          <a:p>
            <a:r>
              <a:rPr lang="en-US" altLang="ja-JP" sz="1100" dirty="0" smtClean="0"/>
              <a:t>At </a:t>
            </a:r>
            <a:r>
              <a:rPr lang="en-US" altLang="ja-JP" sz="1100" dirty="0" err="1" smtClean="0"/>
              <a:t>beginniing</a:t>
            </a:r>
            <a:r>
              <a:rPr lang="en-US" altLang="ja-JP" sz="1100" dirty="0" smtClean="0"/>
              <a:t> of second pulse  0.3 </a:t>
            </a:r>
            <a:r>
              <a:rPr lang="en-US" altLang="ja-JP" sz="1100" dirty="0" err="1" smtClean="0"/>
              <a:t>microsec</a:t>
            </a:r>
            <a:r>
              <a:rPr lang="en-US" altLang="ja-JP" sz="1100" dirty="0" smtClean="0"/>
              <a:t>  temp=  5.21657  </a:t>
            </a:r>
            <a:r>
              <a:rPr lang="en-US" altLang="ja-JP" sz="1100" dirty="0" err="1" smtClean="0"/>
              <a:t>degC</a:t>
            </a:r>
            <a:endParaRPr lang="en-US" altLang="ja-JP" sz="1100" dirty="0" smtClean="0"/>
          </a:p>
          <a:p>
            <a:r>
              <a:rPr lang="en-US" altLang="ja-JP" sz="1100" dirty="0" smtClean="0"/>
              <a:t>At end of second pulse  0.5 </a:t>
            </a:r>
            <a:r>
              <a:rPr lang="en-US" altLang="ja-JP" sz="1100" dirty="0" err="1" smtClean="0"/>
              <a:t>microsec</a:t>
            </a:r>
            <a:r>
              <a:rPr lang="en-US" altLang="ja-JP" sz="1100" dirty="0" smtClean="0"/>
              <a:t>  temp=  </a:t>
            </a:r>
            <a:r>
              <a:rPr lang="en-US" altLang="ja-JP" sz="1400" b="1" dirty="0" smtClean="0">
                <a:solidFill>
                  <a:srgbClr val="FF0000"/>
                </a:solidFill>
              </a:rPr>
              <a:t>13.6693</a:t>
            </a:r>
            <a:r>
              <a:rPr lang="en-US" altLang="ja-JP" sz="1400" dirty="0" smtClean="0"/>
              <a:t>  </a:t>
            </a:r>
            <a:r>
              <a:rPr lang="en-US" altLang="ja-JP" sz="1100" dirty="0" err="1" smtClean="0"/>
              <a:t>degC</a:t>
            </a:r>
            <a:endParaRPr lang="en-US" altLang="ja-JP" sz="1100" dirty="0" smtClean="0"/>
          </a:p>
          <a:p>
            <a:r>
              <a:rPr lang="en-US" altLang="ja-JP" sz="1100" dirty="0" smtClean="0"/>
              <a:t>At end of first pulse  0.2 </a:t>
            </a:r>
            <a:r>
              <a:rPr lang="en-US" altLang="ja-JP" sz="1100" dirty="0" err="1" smtClean="0"/>
              <a:t>microsec</a:t>
            </a:r>
            <a:r>
              <a:rPr lang="en-US" altLang="ja-JP" sz="1100" dirty="0" smtClean="0"/>
              <a:t>  temp=  10.0776  </a:t>
            </a:r>
            <a:r>
              <a:rPr lang="en-US" altLang="ja-JP" sz="1100" dirty="0" err="1" smtClean="0"/>
              <a:t>degC</a:t>
            </a:r>
            <a:endParaRPr lang="en-US" altLang="ja-JP" sz="1100" dirty="0" smtClean="0"/>
          </a:p>
          <a:p>
            <a:r>
              <a:rPr lang="en-US" altLang="ja-JP" sz="1100" dirty="0" smtClean="0"/>
              <a:t>At </a:t>
            </a:r>
            <a:r>
              <a:rPr lang="en-US" altLang="ja-JP" sz="1100" dirty="0" err="1" smtClean="0"/>
              <a:t>beginniing</a:t>
            </a:r>
            <a:r>
              <a:rPr lang="en-US" altLang="ja-JP" sz="1100" dirty="0" smtClean="0"/>
              <a:t> of second pulse  0.4 </a:t>
            </a:r>
            <a:r>
              <a:rPr lang="en-US" altLang="ja-JP" sz="1100" dirty="0" err="1" smtClean="0"/>
              <a:t>microsec</a:t>
            </a:r>
            <a:r>
              <a:rPr lang="en-US" altLang="ja-JP" sz="1100" dirty="0" smtClean="0"/>
              <a:t>  temp=  4.1743  </a:t>
            </a:r>
            <a:r>
              <a:rPr lang="en-US" altLang="ja-JP" sz="1100" dirty="0" err="1" smtClean="0"/>
              <a:t>degC</a:t>
            </a:r>
            <a:endParaRPr lang="en-US" altLang="ja-JP" sz="1100" dirty="0" smtClean="0"/>
          </a:p>
          <a:p>
            <a:r>
              <a:rPr lang="en-US" altLang="ja-JP" sz="1100" dirty="0" smtClean="0"/>
              <a:t>At end of second pulse  0.6 </a:t>
            </a:r>
            <a:r>
              <a:rPr lang="en-US" altLang="ja-JP" sz="1100" dirty="0" err="1" smtClean="0"/>
              <a:t>microsec</a:t>
            </a:r>
            <a:r>
              <a:rPr lang="en-US" altLang="ja-JP" sz="1100" dirty="0" smtClean="0"/>
              <a:t>  temp=  </a:t>
            </a:r>
            <a:r>
              <a:rPr lang="en-US" altLang="ja-JP" sz="1400" b="1" dirty="0" smtClean="0">
                <a:solidFill>
                  <a:srgbClr val="FF0000"/>
                </a:solidFill>
              </a:rPr>
              <a:t>13.2807</a:t>
            </a:r>
            <a:r>
              <a:rPr lang="en-US" altLang="ja-JP" sz="1400" dirty="0" smtClean="0"/>
              <a:t>  </a:t>
            </a:r>
            <a:r>
              <a:rPr lang="en-US" altLang="ja-JP" sz="1100" dirty="0" err="1" smtClean="0"/>
              <a:t>degC</a:t>
            </a:r>
            <a:endParaRPr lang="en-US" altLang="ja-JP" sz="1100" dirty="0" smtClean="0"/>
          </a:p>
        </p:txBody>
      </p:sp>
      <p:pic>
        <p:nvPicPr>
          <p:cNvPr id="2051" name="Picture 3" descr="C:\Higo\2010\各種評価\Surface Heating\110308 TD18 PritzkawThesisBasedEstimatio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916833"/>
            <a:ext cx="2952328" cy="1902612"/>
          </a:xfrm>
          <a:prstGeom prst="rect">
            <a:avLst/>
          </a:prstGeom>
          <a:noFill/>
        </p:spPr>
      </p:pic>
      <p:sp>
        <p:nvSpPr>
          <p:cNvPr id="6" name="テキスト ボックス 5"/>
          <p:cNvSpPr txBox="1"/>
          <p:nvPr/>
        </p:nvSpPr>
        <p:spPr>
          <a:xfrm>
            <a:off x="611560" y="4005064"/>
            <a:ext cx="403244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dirty="0" smtClean="0"/>
              <a:t> magnetic field= 0.485 MA/m</a:t>
            </a:r>
          </a:p>
          <a:p>
            <a:r>
              <a:rPr lang="en-US" altLang="ja-JP" sz="1100" dirty="0" smtClean="0"/>
              <a:t>At end of full pulse  0.4 </a:t>
            </a:r>
            <a:r>
              <a:rPr lang="en-US" altLang="ja-JP" sz="1100" dirty="0" err="1" smtClean="0"/>
              <a:t>microsec</a:t>
            </a:r>
            <a:r>
              <a:rPr lang="en-US" altLang="ja-JP" sz="1100" dirty="0" smtClean="0"/>
              <a:t>  temp</a:t>
            </a:r>
            <a:r>
              <a:rPr lang="en-US" altLang="ja-JP" sz="1100" b="1" dirty="0" smtClean="0">
                <a:solidFill>
                  <a:srgbClr val="FF0000"/>
                </a:solidFill>
              </a:rPr>
              <a:t>=  </a:t>
            </a:r>
            <a:r>
              <a:rPr lang="en-US" altLang="ja-JP" sz="1400" b="1" dirty="0" smtClean="0">
                <a:solidFill>
                  <a:srgbClr val="FF0000"/>
                </a:solidFill>
              </a:rPr>
              <a:t>63.3727  </a:t>
            </a:r>
            <a:r>
              <a:rPr lang="en-US" altLang="ja-JP" sz="1100" dirty="0" err="1" smtClean="0"/>
              <a:t>degC</a:t>
            </a:r>
            <a:endParaRPr lang="en-US" altLang="ja-JP" sz="1100" dirty="0" smtClean="0"/>
          </a:p>
          <a:p>
            <a:r>
              <a:rPr lang="en-US" altLang="ja-JP" sz="1100" dirty="0" smtClean="0"/>
              <a:t>At end of first pulse  0.2 </a:t>
            </a:r>
            <a:r>
              <a:rPr lang="en-US" altLang="ja-JP" sz="1100" dirty="0" err="1" smtClean="0"/>
              <a:t>microsec</a:t>
            </a:r>
            <a:r>
              <a:rPr lang="en-US" altLang="ja-JP" sz="1100" dirty="0" smtClean="0"/>
              <a:t>  temp=  </a:t>
            </a:r>
            <a:r>
              <a:rPr lang="en-US" altLang="ja-JP" sz="1400" b="1" dirty="0" smtClean="0">
                <a:solidFill>
                  <a:srgbClr val="0070C0"/>
                </a:solidFill>
              </a:rPr>
              <a:t>44.8112</a:t>
            </a:r>
            <a:r>
              <a:rPr lang="en-US" altLang="ja-JP" sz="1400" dirty="0" smtClean="0"/>
              <a:t>  </a:t>
            </a:r>
            <a:r>
              <a:rPr lang="en-US" altLang="ja-JP" sz="1100" dirty="0" err="1" smtClean="0"/>
              <a:t>degC</a:t>
            </a:r>
            <a:endParaRPr lang="en-US" altLang="ja-JP" sz="1100" dirty="0" smtClean="0"/>
          </a:p>
          <a:p>
            <a:r>
              <a:rPr lang="en-US" altLang="ja-JP" sz="1100" dirty="0" smtClean="0"/>
              <a:t>At </a:t>
            </a:r>
            <a:r>
              <a:rPr lang="en-US" altLang="ja-JP" sz="1100" dirty="0" err="1" smtClean="0"/>
              <a:t>beginniing</a:t>
            </a:r>
            <a:r>
              <a:rPr lang="en-US" altLang="ja-JP" sz="1100" dirty="0" smtClean="0"/>
              <a:t> of second pulse  0.3 </a:t>
            </a:r>
            <a:r>
              <a:rPr lang="en-US" altLang="ja-JP" sz="1100" dirty="0" err="1" smtClean="0"/>
              <a:t>microsec</a:t>
            </a:r>
            <a:r>
              <a:rPr lang="en-US" altLang="ja-JP" sz="1100" dirty="0" smtClean="0"/>
              <a:t>  temp=  23.196  </a:t>
            </a:r>
            <a:r>
              <a:rPr lang="en-US" altLang="ja-JP" sz="1100" dirty="0" err="1" smtClean="0"/>
              <a:t>degC</a:t>
            </a:r>
            <a:endParaRPr lang="en-US" altLang="ja-JP" sz="1100" dirty="0" smtClean="0"/>
          </a:p>
          <a:p>
            <a:r>
              <a:rPr lang="en-US" altLang="ja-JP" sz="1100" dirty="0" smtClean="0"/>
              <a:t>At end of second pulse  0.5 </a:t>
            </a:r>
            <a:r>
              <a:rPr lang="en-US" altLang="ja-JP" sz="1100" dirty="0" err="1" smtClean="0"/>
              <a:t>microsec</a:t>
            </a:r>
            <a:r>
              <a:rPr lang="en-US" altLang="ja-JP" sz="1100" dirty="0" smtClean="0"/>
              <a:t>  temp=  </a:t>
            </a:r>
            <a:r>
              <a:rPr lang="en-US" altLang="ja-JP" sz="1400" b="1" dirty="0" smtClean="0">
                <a:solidFill>
                  <a:srgbClr val="FF0000"/>
                </a:solidFill>
              </a:rPr>
              <a:t>60.7817</a:t>
            </a:r>
            <a:r>
              <a:rPr lang="en-US" altLang="ja-JP" sz="1400" dirty="0" smtClean="0"/>
              <a:t>  </a:t>
            </a:r>
            <a:r>
              <a:rPr lang="en-US" altLang="ja-JP" sz="1100" dirty="0" err="1" smtClean="0"/>
              <a:t>degC</a:t>
            </a:r>
            <a:endParaRPr lang="en-US" altLang="ja-JP" sz="1100" dirty="0" smtClean="0"/>
          </a:p>
          <a:p>
            <a:r>
              <a:rPr lang="en-US" altLang="ja-JP" sz="1100" dirty="0" smtClean="0"/>
              <a:t>At end of first pulse  0.2 </a:t>
            </a:r>
            <a:r>
              <a:rPr lang="en-US" altLang="ja-JP" sz="1100" dirty="0" err="1" smtClean="0"/>
              <a:t>microsec</a:t>
            </a:r>
            <a:r>
              <a:rPr lang="en-US" altLang="ja-JP" sz="1100" dirty="0" smtClean="0"/>
              <a:t>  temp=  44.8112  </a:t>
            </a:r>
            <a:r>
              <a:rPr lang="en-US" altLang="ja-JP" sz="1100" dirty="0" err="1" smtClean="0"/>
              <a:t>degC</a:t>
            </a:r>
            <a:endParaRPr lang="en-US" altLang="ja-JP" sz="1100" dirty="0" smtClean="0"/>
          </a:p>
          <a:p>
            <a:r>
              <a:rPr lang="en-US" altLang="ja-JP" sz="1100" dirty="0" smtClean="0"/>
              <a:t>At </a:t>
            </a:r>
            <a:r>
              <a:rPr lang="en-US" altLang="ja-JP" sz="1100" dirty="0" err="1" smtClean="0"/>
              <a:t>beginniing</a:t>
            </a:r>
            <a:r>
              <a:rPr lang="en-US" altLang="ja-JP" sz="1100" dirty="0" smtClean="0"/>
              <a:t> of second pulse  0.4 </a:t>
            </a:r>
            <a:r>
              <a:rPr lang="en-US" altLang="ja-JP" sz="1100" dirty="0" err="1" smtClean="0"/>
              <a:t>microsec</a:t>
            </a:r>
            <a:r>
              <a:rPr lang="en-US" altLang="ja-JP" sz="1100" dirty="0" smtClean="0"/>
              <a:t>  temp=  18.5614  </a:t>
            </a:r>
            <a:r>
              <a:rPr lang="en-US" altLang="ja-JP" sz="1100" dirty="0" err="1" smtClean="0"/>
              <a:t>degC</a:t>
            </a:r>
            <a:endParaRPr lang="en-US" altLang="ja-JP" sz="1100" dirty="0" smtClean="0"/>
          </a:p>
          <a:p>
            <a:r>
              <a:rPr lang="en-US" altLang="ja-JP" sz="1100" dirty="0" smtClean="0"/>
              <a:t>At end of second pulse  0.6 </a:t>
            </a:r>
            <a:r>
              <a:rPr lang="en-US" altLang="ja-JP" sz="1100" dirty="0" err="1" smtClean="0"/>
              <a:t>microsec</a:t>
            </a:r>
            <a:r>
              <a:rPr lang="en-US" altLang="ja-JP" sz="1100" dirty="0" smtClean="0"/>
              <a:t>  temp=  </a:t>
            </a:r>
            <a:r>
              <a:rPr lang="en-US" altLang="ja-JP" sz="1400" b="1" dirty="0" smtClean="0">
                <a:solidFill>
                  <a:srgbClr val="FF0000"/>
                </a:solidFill>
              </a:rPr>
              <a:t>59.0539</a:t>
            </a:r>
            <a:r>
              <a:rPr lang="en-US" altLang="ja-JP" sz="1400" dirty="0" smtClean="0"/>
              <a:t>  </a:t>
            </a:r>
            <a:r>
              <a:rPr lang="en-US" altLang="ja-JP" sz="1100" dirty="0" err="1" smtClean="0"/>
              <a:t>degC</a:t>
            </a:r>
            <a:endParaRPr lang="en-US" altLang="ja-JP" sz="1100" dirty="0" smtClean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716016" y="1052736"/>
            <a:ext cx="34563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smtClean="0"/>
              <a:t>Hs=0.23M</a:t>
            </a:r>
            <a:r>
              <a:rPr lang="en-US" altLang="ja-JP" sz="2400" dirty="0"/>
              <a:t>A/m at the last cel</a:t>
            </a:r>
            <a:r>
              <a:rPr lang="en-US" altLang="ja-JP" sz="2400" dirty="0" smtClean="0"/>
              <a:t>l of T24#2</a:t>
            </a:r>
            <a:endParaRPr kumimoji="1" lang="ja-JP" altLang="en-US" sz="24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827584" y="1052736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smtClean="0"/>
              <a:t>Hs=0.485MA/m at the last cell of TD18#3</a:t>
            </a:r>
            <a:endParaRPr kumimoji="1" lang="ja-JP" altLang="en-US" sz="2400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467544" y="5661248"/>
            <a:ext cx="8352928" cy="70788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dirty="0" smtClean="0">
                <a:solidFill>
                  <a:srgbClr val="FF0000"/>
                </a:solidFill>
              </a:rPr>
              <a:t>No significant difference in pulse heating temperatures among </a:t>
            </a:r>
            <a:r>
              <a:rPr lang="en-US" altLang="ja-JP" sz="2000" dirty="0" smtClean="0">
                <a:solidFill>
                  <a:srgbClr val="FF0000"/>
                </a:solidFill>
              </a:rPr>
              <a:t>latter pulses,</a:t>
            </a:r>
            <a:r>
              <a:rPr kumimoji="1" lang="en-US" altLang="ja-JP" sz="2000" dirty="0" smtClean="0">
                <a:solidFill>
                  <a:srgbClr val="FF0000"/>
                </a:solidFill>
              </a:rPr>
              <a:t> only 6%, but significant difference between former and latter, by 40%.</a:t>
            </a:r>
            <a:endParaRPr kumimoji="1" lang="ja-JP" altLang="en-US" sz="2000" dirty="0">
              <a:solidFill>
                <a:srgbClr val="FF0000"/>
              </a:solidFill>
            </a:endParaRPr>
          </a:p>
        </p:txBody>
      </p:sp>
      <p:sp>
        <p:nvSpPr>
          <p:cNvPr id="14" name="日付プレースホルダ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15" name="スライド番号プレースホル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58</a:t>
            </a:fld>
            <a:endParaRPr kumimoji="1" lang="ja-JP" altLang="en-US"/>
          </a:p>
        </p:txBody>
      </p:sp>
      <p:sp>
        <p:nvSpPr>
          <p:cNvPr id="16" name="フッター プレースホルダ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 descr="C:\Higo\2010\Reports_Papers_Conferences_Talks\101011-15 IWLC10 CERN\Higo presentation\101016 Eacc and #BD and width vs RF-O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704849"/>
            <a:ext cx="8230788" cy="5748487"/>
          </a:xfrm>
          <a:prstGeom prst="rect">
            <a:avLst/>
          </a:prstGeom>
          <a:noFill/>
        </p:spPr>
      </p:pic>
      <p:sp>
        <p:nvSpPr>
          <p:cNvPr id="6" name="テキスト ボックス 5"/>
          <p:cNvSpPr txBox="1"/>
          <p:nvPr/>
        </p:nvSpPr>
        <p:spPr>
          <a:xfrm>
            <a:off x="0" y="0"/>
            <a:ext cx="1584176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dirty="0" smtClean="0">
                <a:solidFill>
                  <a:srgbClr val="FF0000"/>
                </a:solidFill>
              </a:rPr>
              <a:t>TD18</a:t>
            </a:r>
            <a:endParaRPr kumimoji="1" lang="ja-JP" altLang="en-US" sz="4000" dirty="0">
              <a:solidFill>
                <a:srgbClr val="FF0000"/>
              </a:solidFill>
            </a:endParaRPr>
          </a:p>
        </p:txBody>
      </p:sp>
      <p:sp>
        <p:nvSpPr>
          <p:cNvPr id="10" name="日付プレースホル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11" name="スライド番号プレースホル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6</a:t>
            </a:fld>
            <a:endParaRPr kumimoji="1" lang="ja-JP" altLang="en-US"/>
          </a:p>
        </p:txBody>
      </p:sp>
      <p:sp>
        <p:nvSpPr>
          <p:cNvPr id="12" name="フッター プレースホルダ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1027" name="Picture 3" descr="C:\Higo\2011\X-band\Nextef\T24_Disk_#3\110308 Summary (7)\T24#3 History run1-36 Eacc and Width vs RF-O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63699" cy="6120680"/>
          </a:xfrm>
          <a:prstGeom prst="rect">
            <a:avLst/>
          </a:prstGeom>
          <a:noFill/>
        </p:spPr>
      </p:pic>
      <p:sp>
        <p:nvSpPr>
          <p:cNvPr id="5" name="テキスト ボックス 4"/>
          <p:cNvSpPr txBox="1"/>
          <p:nvPr/>
        </p:nvSpPr>
        <p:spPr>
          <a:xfrm>
            <a:off x="6156176" y="5949280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Processed for 1744 hours.</a:t>
            </a:r>
            <a:endParaRPr kumimoji="1" lang="ja-JP" altLang="en-US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0" y="0"/>
            <a:ext cx="1584176" cy="707886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dirty="0" smtClean="0">
                <a:solidFill>
                  <a:srgbClr val="FF0000"/>
                </a:solidFill>
              </a:rPr>
              <a:t>T24#3</a:t>
            </a:r>
            <a:endParaRPr kumimoji="1" lang="ja-JP" altLang="en-US" sz="4000" dirty="0">
              <a:solidFill>
                <a:srgbClr val="FF0000"/>
              </a:solidFill>
            </a:endParaRPr>
          </a:p>
        </p:txBody>
      </p:sp>
      <p:sp>
        <p:nvSpPr>
          <p:cNvPr id="10" name="日付プレースホル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11" name="スライド番号プレースホル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  <p:sp>
        <p:nvSpPr>
          <p:cNvPr id="12" name="フッター プレースホルダ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8229600" cy="114300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altLang="ja-JP" dirty="0" smtClean="0"/>
              <a:t>Typical breakdown </a:t>
            </a:r>
            <a:r>
              <a:rPr lang="en-US" altLang="ja-JP" dirty="0" smtClean="0"/>
              <a:t>appearance pattern</a:t>
            </a:r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259632" y="3284984"/>
            <a:ext cx="65527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Some breakdown triggers a series of following breakdowns.</a:t>
            </a:r>
          </a:p>
          <a:p>
            <a:r>
              <a:rPr lang="en-US" altLang="ja-JP" sz="2400" dirty="0" smtClean="0"/>
              <a:t>After a while, it becomes stable, randomly appeared.</a:t>
            </a:r>
          </a:p>
          <a:p>
            <a:r>
              <a:rPr lang="en-US" altLang="ja-JP" sz="2400" dirty="0" smtClean="0"/>
              <a:t>It needs usually more time to determine the BDR in a well-stable period. Sill we need better way of BDR evaluation.</a:t>
            </a:r>
          </a:p>
        </p:txBody>
      </p:sp>
      <p:sp>
        <p:nvSpPr>
          <p:cNvPr id="8" name="日付プレースホルダ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  <p:sp>
        <p:nvSpPr>
          <p:cNvPr id="10" name="フッター プレースホル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563888" y="0"/>
            <a:ext cx="5580112" cy="1143000"/>
          </a:xfrm>
        </p:spPr>
        <p:txBody>
          <a:bodyPr>
            <a:normAutofit/>
          </a:bodyPr>
          <a:lstStyle/>
          <a:p>
            <a:r>
              <a:rPr kumimoji="1" lang="en-US" altLang="ja-JP" dirty="0" smtClean="0"/>
              <a:t>Final run</a:t>
            </a:r>
            <a:r>
              <a:rPr lang="en-US" altLang="ja-JP" dirty="0" smtClean="0"/>
              <a:t> </a:t>
            </a:r>
            <a:r>
              <a:rPr kumimoji="1" lang="en-US" altLang="ja-JP" dirty="0" smtClean="0"/>
              <a:t>at 120MV/m</a:t>
            </a:r>
            <a:endParaRPr kumimoji="1" lang="ja-JP" altLang="en-US" dirty="0"/>
          </a:p>
        </p:txBody>
      </p:sp>
      <p:graphicFrame>
        <p:nvGraphicFramePr>
          <p:cNvPr id="3" name="グラフ 2"/>
          <p:cNvGraphicFramePr/>
          <p:nvPr/>
        </p:nvGraphicFramePr>
        <p:xfrm>
          <a:off x="2339752" y="2996952"/>
          <a:ext cx="3024336" cy="2088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グラフ 3"/>
          <p:cNvGraphicFramePr/>
          <p:nvPr/>
        </p:nvGraphicFramePr>
        <p:xfrm>
          <a:off x="467544" y="836712"/>
          <a:ext cx="3168352" cy="2088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テキスト ボックス 6"/>
          <p:cNvSpPr txBox="1"/>
          <p:nvPr/>
        </p:nvSpPr>
        <p:spPr>
          <a:xfrm>
            <a:off x="2411760" y="5229200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err="1" smtClean="0"/>
              <a:t>Regeme</a:t>
            </a:r>
            <a:r>
              <a:rPr lang="en-US" altLang="ja-JP" dirty="0" smtClean="0"/>
              <a:t> n</a:t>
            </a:r>
            <a:r>
              <a:rPr kumimoji="1" lang="en-US" altLang="ja-JP" dirty="0" smtClean="0"/>
              <a:t>ot-statistically random </a:t>
            </a:r>
            <a:endParaRPr kumimoji="1" lang="ja-JP" altLang="en-US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79512" y="2996952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Well statistically developed</a:t>
            </a:r>
            <a:endParaRPr kumimoji="1" lang="ja-JP" altLang="en-US" dirty="0"/>
          </a:p>
        </p:txBody>
      </p:sp>
      <p:grpSp>
        <p:nvGrpSpPr>
          <p:cNvPr id="5" name="グループ化 15"/>
          <p:cNvGrpSpPr/>
          <p:nvPr/>
        </p:nvGrpSpPr>
        <p:grpSpPr>
          <a:xfrm>
            <a:off x="5292080" y="3645024"/>
            <a:ext cx="3491880" cy="2455168"/>
            <a:chOff x="5292080" y="3645024"/>
            <a:chExt cx="3491880" cy="2455168"/>
          </a:xfrm>
        </p:grpSpPr>
        <p:sp>
          <p:nvSpPr>
            <p:cNvPr id="8" name="テキスト ボックス 7"/>
            <p:cNvSpPr txBox="1"/>
            <p:nvPr/>
          </p:nvSpPr>
          <p:spPr>
            <a:xfrm>
              <a:off x="6444208" y="3645024"/>
              <a:ext cx="18722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/>
                <a:t>Time of the final point is not real.</a:t>
              </a:r>
              <a:endParaRPr kumimoji="1" lang="ja-JP" altLang="en-US" dirty="0"/>
            </a:p>
          </p:txBody>
        </p:sp>
        <p:grpSp>
          <p:nvGrpSpPr>
            <p:cNvPr id="6" name="グループ化 9"/>
            <p:cNvGrpSpPr/>
            <p:nvPr/>
          </p:nvGrpSpPr>
          <p:grpSpPr>
            <a:xfrm>
              <a:off x="5292080" y="3933056"/>
              <a:ext cx="3491880" cy="2167136"/>
              <a:chOff x="0" y="0"/>
              <a:chExt cx="4572000" cy="2743200"/>
            </a:xfrm>
          </p:grpSpPr>
          <p:graphicFrame>
            <p:nvGraphicFramePr>
              <p:cNvPr id="11" name="グラフ 10"/>
              <p:cNvGraphicFramePr/>
              <p:nvPr/>
            </p:nvGraphicFramePr>
            <p:xfrm>
              <a:off x="0" y="0"/>
              <a:ext cx="4572000" cy="27432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cxnSp>
            <p:nvCxnSpPr>
              <p:cNvPr id="12" name="直線コネクタ 11"/>
              <p:cNvCxnSpPr/>
              <p:nvPr/>
            </p:nvCxnSpPr>
            <p:spPr>
              <a:xfrm flipV="1">
                <a:off x="1225663" y="820343"/>
                <a:ext cx="2545607" cy="1458383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円/楕円 12"/>
              <p:cNvSpPr/>
              <p:nvPr/>
            </p:nvSpPr>
            <p:spPr>
              <a:xfrm>
                <a:off x="1037099" y="820341"/>
                <a:ext cx="466725" cy="1640683"/>
              </a:xfrm>
              <a:prstGeom prst="ellipse">
                <a:avLst/>
              </a:prstGeom>
              <a:noFill/>
              <a:ln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kumimoji="1" lang="ja-JP" altLang="en-US" sz="1100"/>
              </a:p>
            </p:txBody>
          </p:sp>
        </p:grpSp>
      </p:grpSp>
      <p:sp>
        <p:nvSpPr>
          <p:cNvPr id="16" name="テキスト ボックス 15"/>
          <p:cNvSpPr txBox="1"/>
          <p:nvPr/>
        </p:nvSpPr>
        <p:spPr>
          <a:xfrm>
            <a:off x="0" y="0"/>
            <a:ext cx="1584176" cy="707886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dirty="0" smtClean="0">
                <a:solidFill>
                  <a:srgbClr val="FF0000"/>
                </a:solidFill>
              </a:rPr>
              <a:t>T24#3</a:t>
            </a:r>
            <a:endParaRPr kumimoji="1" lang="ja-JP" altLang="en-US" sz="4000" dirty="0">
              <a:solidFill>
                <a:srgbClr val="FF0000"/>
              </a:solidFill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4463480" y="1052736"/>
            <a:ext cx="4680520" cy="224676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>
                <a:solidFill>
                  <a:srgbClr val="00B0F0"/>
                </a:solidFill>
              </a:rPr>
              <a:t>Not statistically stable at all for especially a low BDR period.</a:t>
            </a:r>
          </a:p>
          <a:p>
            <a:r>
              <a:rPr lang="en-US" altLang="ja-JP" sz="2800" dirty="0" smtClean="0">
                <a:solidFill>
                  <a:srgbClr val="00B0F0"/>
                </a:solidFill>
              </a:rPr>
              <a:t>Two categories!?</a:t>
            </a:r>
          </a:p>
          <a:p>
            <a:r>
              <a:rPr lang="en-US" altLang="ja-JP" sz="2800" dirty="0" smtClean="0">
                <a:solidFill>
                  <a:srgbClr val="00B0F0"/>
                </a:solidFill>
              </a:rPr>
              <a:t>    	Severe  BD &amp; recovery</a:t>
            </a:r>
          </a:p>
          <a:p>
            <a:r>
              <a:rPr lang="en-US" altLang="ja-JP" sz="2800" dirty="0" smtClean="0">
                <a:solidFill>
                  <a:srgbClr val="00B0F0"/>
                </a:solidFill>
              </a:rPr>
              <a:t>    	Stable regime</a:t>
            </a:r>
            <a:endParaRPr kumimoji="1" lang="ja-JP" altLang="en-US" sz="2800" dirty="0">
              <a:solidFill>
                <a:srgbClr val="00B0F0"/>
              </a:solidFill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3995936" y="4005064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 smtClean="0"/>
              <a:t>Ev25</a:t>
            </a:r>
            <a:endParaRPr kumimoji="1" lang="ja-JP" altLang="en-US" sz="1200" b="1" dirty="0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4355976" y="3861048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 smtClean="0"/>
              <a:t>Ev26</a:t>
            </a:r>
            <a:endParaRPr kumimoji="1" lang="ja-JP" altLang="en-US" sz="1200" b="1" dirty="0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4427984" y="3717032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 smtClean="0"/>
              <a:t>Ev30</a:t>
            </a:r>
            <a:endParaRPr kumimoji="1" lang="ja-JP" altLang="en-US" sz="1200" b="1" dirty="0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4211960" y="3501008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 smtClean="0"/>
              <a:t>Ev31</a:t>
            </a:r>
            <a:endParaRPr kumimoji="1" lang="ja-JP" altLang="en-US" sz="1200" b="1" dirty="0"/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4860032" y="3573016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 smtClean="0"/>
              <a:t>Ev32</a:t>
            </a:r>
            <a:endParaRPr kumimoji="1" lang="ja-JP" altLang="en-US" sz="1200" b="1" dirty="0"/>
          </a:p>
        </p:txBody>
      </p:sp>
      <p:sp>
        <p:nvSpPr>
          <p:cNvPr id="24" name="日付プレースホルダ 2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2011/5/17</a:t>
            </a:r>
            <a:endParaRPr kumimoji="1" lang="ja-JP" altLang="en-US"/>
          </a:p>
        </p:txBody>
      </p:sp>
      <p:sp>
        <p:nvSpPr>
          <p:cNvPr id="25" name="スライド番号プレースホルダ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9</a:t>
            </a:fld>
            <a:endParaRPr kumimoji="1" lang="ja-JP" altLang="en-US"/>
          </a:p>
        </p:txBody>
      </p:sp>
      <p:sp>
        <p:nvSpPr>
          <p:cNvPr id="26" name="フッター プレースホルダ 2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1.5|34.6|2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63.2|9.5"/>
</p:tagLst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1687</TotalTime>
  <Words>2667</Words>
  <Application>Microsoft Office PowerPoint</Application>
  <PresentationFormat>画面に合わせる (4:3)</PresentationFormat>
  <Paragraphs>553</Paragraphs>
  <Slides>58</Slides>
  <Notes>2</Notes>
  <HiddenSlides>0</HiddenSlides>
  <MMClips>0</MMClips>
  <ScaleCrop>false</ScaleCrop>
  <HeadingPairs>
    <vt:vector size="6" baseType="variant"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2</vt:i4>
      </vt:variant>
      <vt:variant>
        <vt:lpstr>スライド タイトル</vt:lpstr>
      </vt:variant>
      <vt:variant>
        <vt:i4>58</vt:i4>
      </vt:variant>
    </vt:vector>
  </HeadingPairs>
  <TitlesOfParts>
    <vt:vector size="61" baseType="lpstr">
      <vt:lpstr>Office テーマ</vt:lpstr>
      <vt:lpstr>数式</vt:lpstr>
      <vt:lpstr>KGPlot</vt:lpstr>
      <vt:lpstr>T24 results and  comparison to the preceding studies  on CLIC prototype structures</vt:lpstr>
      <vt:lpstr>Topics </vt:lpstr>
      <vt:lpstr>Prototype structures at Nextef</vt:lpstr>
      <vt:lpstr>Processing/operation as a whole</vt:lpstr>
      <vt:lpstr>T18_VG2.4_Disk #2</vt:lpstr>
      <vt:lpstr>スライド 6</vt:lpstr>
      <vt:lpstr>スライド 7</vt:lpstr>
      <vt:lpstr>Typical breakdown appearance pattern</vt:lpstr>
      <vt:lpstr>Final run at 120MV/m</vt:lpstr>
      <vt:lpstr>Typical ACC BD and following recovery process</vt:lpstr>
      <vt:lpstr>T24#3  Run16 goal 110MV/m at 252nsec</vt:lpstr>
      <vt:lpstr>TD18_#2 at 252 ns</vt:lpstr>
      <vt:lpstr>BDR vs Eacc</vt:lpstr>
      <vt:lpstr>Breakdown rate</vt:lpstr>
      <vt:lpstr>Relevant data points of BDR vs Eacc</vt:lpstr>
      <vt:lpstr>T24#3  BDR evolution at 252ns</vt:lpstr>
      <vt:lpstr>BDR evolution  nominal at 100MV/m 252ns</vt:lpstr>
      <vt:lpstr>TD18_#2  Evolution of breakdown rate</vt:lpstr>
      <vt:lpstr>T24#3 BDR evolution at 252ns normalized 100MV/m</vt:lpstr>
      <vt:lpstr>Comparison of BDR among structures</vt:lpstr>
      <vt:lpstr>Comparison of BDR in  T18, TD18 and T24</vt:lpstr>
      <vt:lpstr>BDR vs pulse width or pulse heating</vt:lpstr>
      <vt:lpstr>T24#3 BDR vs width in various stages</vt:lpstr>
      <vt:lpstr>T24#3   BDR vs Pulse heating</vt:lpstr>
      <vt:lpstr>BDR vs DT </vt:lpstr>
      <vt:lpstr>Dark current</vt:lpstr>
      <vt:lpstr>スライド 27</vt:lpstr>
      <vt:lpstr>Field enhancement factor as of 090515</vt:lpstr>
      <vt:lpstr>スライド 29</vt:lpstr>
      <vt:lpstr>Fitting including low current data points</vt:lpstr>
      <vt:lpstr>Comparison of beta values</vt:lpstr>
      <vt:lpstr>Dark current spectra </vt:lpstr>
      <vt:lpstr>TD18 spectrum is missing. Our fault!</vt:lpstr>
      <vt:lpstr>T24#3  Dark current spectra  Meas. 25 Feb., 2011    @ 1400 hours after processing start</vt:lpstr>
      <vt:lpstr>Dark current</vt:lpstr>
      <vt:lpstr>Remembrance of the preceding pulse?</vt:lpstr>
      <vt:lpstr>Run 98  switching among three power levels for 46.2 hours</vt:lpstr>
      <vt:lpstr>Comparison to the usual BDR data</vt:lpstr>
      <vt:lpstr>スライド 39</vt:lpstr>
      <vt:lpstr>Thinking from double pulse study</vt:lpstr>
      <vt:lpstr>BDR:  measured and instantaneous</vt:lpstr>
      <vt:lpstr>Features investigated by double pulse operation</vt:lpstr>
      <vt:lpstr>TD18 Run 89 Well separated double pulse at 90 MV/m</vt:lpstr>
      <vt:lpstr>Run 25&amp;26   T24#3 BDR double pulse  at 110MV/m </vt:lpstr>
      <vt:lpstr>Run28:  200+200+200</vt:lpstr>
      <vt:lpstr>Result of double pulse study</vt:lpstr>
      <vt:lpstr>Trigger for the breakdown</vt:lpstr>
      <vt:lpstr>Following pulses without stopping</vt:lpstr>
      <vt:lpstr>Run 100     at 100 MV/m level   Behavior of eight pulses after BD</vt:lpstr>
      <vt:lpstr>BD location</vt:lpstr>
      <vt:lpstr>T24#3 BD location</vt:lpstr>
      <vt:lpstr>BD location</vt:lpstr>
      <vt:lpstr>Conclusion</vt:lpstr>
      <vt:lpstr>Additional materials</vt:lpstr>
      <vt:lpstr>Deduction of the field enhancement factor</vt:lpstr>
      <vt:lpstr>Pritzkau thesis</vt:lpstr>
      <vt:lpstr>Study with double-pulse operation</vt:lpstr>
      <vt:lpstr>Double-pulse temperature rise  at unloaded gradient of 100MV/m</vt:lpstr>
    </vt:vector>
  </TitlesOfParts>
  <Company>KEK Accelerator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R&amp;D status and future strategy in KEK X-band area</dc:title>
  <dc:creator>Higo</dc:creator>
  <cp:lastModifiedBy>Higo</cp:lastModifiedBy>
  <cp:revision>64</cp:revision>
  <dcterms:created xsi:type="dcterms:W3CDTF">2011-05-11T11:46:38Z</dcterms:created>
  <dcterms:modified xsi:type="dcterms:W3CDTF">2011-05-17T12:12:40Z</dcterms:modified>
</cp:coreProperties>
</file>